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6" r:id="rId2"/>
    <p:sldId id="257" r:id="rId3"/>
    <p:sldId id="267" r:id="rId4"/>
    <p:sldId id="268" r:id="rId5"/>
    <p:sldId id="269" r:id="rId6"/>
    <p:sldId id="261" r:id="rId7"/>
    <p:sldId id="263" r:id="rId8"/>
    <p:sldId id="264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1" r:id="rId26"/>
    <p:sldId id="294" r:id="rId27"/>
    <p:sldId id="29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754" autoAdjust="0"/>
  </p:normalViewPr>
  <p:slideViewPr>
    <p:cSldViewPr>
      <p:cViewPr varScale="1">
        <p:scale>
          <a:sx n="78" d="100"/>
          <a:sy n="78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>
        <c:manualLayout>
          <c:xMode val="edge"/>
          <c:yMode val="edge"/>
          <c:x val="0.18834885690093195"/>
          <c:y val="0"/>
        </c:manualLayout>
      </c:layout>
      <c:txPr>
        <a:bodyPr/>
        <a:lstStyle/>
        <a:p>
          <a:pPr>
            <a:defRPr sz="2800">
              <a:solidFill>
                <a:srgbClr val="FFFF00"/>
              </a:solidFill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404268369925551E-2"/>
          <c:y val="0.22789623753926463"/>
          <c:w val="0.83774353777327593"/>
          <c:h val="0.695243773419119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причины диабетического кетоацидоза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7739204064351912E-3"/>
                  <c:y val="-2.004196503418821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инфаркт </a:t>
                    </a:r>
                    <a:r>
                      <a:rPr lang="ru-RU" dirty="0" smtClean="0"/>
                      <a:t>миокарда- </a:t>
                    </a:r>
                    <a:r>
                      <a:rPr lang="ru-RU" dirty="0"/>
                      <a:t>1%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2.0321761219305672E-2"/>
                  <c:y val="-2.8058751047863404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Инфекции-28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"/>
                  <c:y val="-2.204616153760700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новые случаи диабета 1 </a:t>
                    </a:r>
                    <a:r>
                      <a:rPr lang="ru-RU" smtClean="0"/>
                      <a:t>типа- </a:t>
                    </a:r>
                    <a:r>
                      <a:rPr lang="ru-RU"/>
                      <a:t>10%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5.5884843353090713E-2"/>
                  <c:y val="3.20671440547011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Прочие- </a:t>
                    </a:r>
                    <a:r>
                      <a:rPr lang="ru-RU" dirty="0"/>
                      <a:t>5%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Терапевти</a:t>
                    </a:r>
                    <a:r>
                      <a:rPr lang="en-US" dirty="0" smtClean="0"/>
                      <a:t>- </a:t>
                    </a:r>
                    <a:r>
                      <a:rPr lang="ru-RU" dirty="0" err="1" smtClean="0"/>
                      <a:t>ческие</a:t>
                    </a:r>
                    <a:r>
                      <a:rPr lang="ru-RU" dirty="0" smtClean="0"/>
                      <a:t> ошибки-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13</a:t>
                    </a:r>
                    <a:r>
                      <a:rPr lang="ru-RU" dirty="0"/>
                      <a:t>%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5"/>
              <c:layout>
                <c:manualLayout>
                  <c:x val="5.2497883149873276E-2"/>
                  <c:y val="-7.81636636333340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причина не </a:t>
                    </a:r>
                    <a:r>
                      <a:rPr lang="ru-RU" dirty="0" err="1" smtClean="0"/>
                      <a:t>установле</a:t>
                    </a:r>
                    <a:r>
                      <a:rPr lang="en-US" dirty="0" smtClean="0"/>
                      <a:t>- </a:t>
                    </a:r>
                    <a:r>
                      <a:rPr lang="ru-RU" dirty="0" smtClean="0"/>
                      <a:t>на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-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 43%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0">
                  <c:v>инфаркт миокарда</c:v>
                </c:pt>
                <c:pt idx="1">
                  <c:v>инфекции</c:v>
                </c:pt>
                <c:pt idx="2">
                  <c:v>новые случаи диабета 1 типа</c:v>
                </c:pt>
                <c:pt idx="3">
                  <c:v>прочие</c:v>
                </c:pt>
                <c:pt idx="4">
                  <c:v>терапевтические ошибки</c:v>
                </c:pt>
                <c:pt idx="5">
                  <c:v>причина не установлена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1.0000000000000037E-2</c:v>
                </c:pt>
                <c:pt idx="1">
                  <c:v>0.28000000000000008</c:v>
                </c:pt>
                <c:pt idx="2">
                  <c:v>0.1</c:v>
                </c:pt>
                <c:pt idx="3">
                  <c:v>5.0000000000000114E-2</c:v>
                </c:pt>
                <c:pt idx="4">
                  <c:v>0.13</c:v>
                </c:pt>
                <c:pt idx="5">
                  <c:v>0.43000000000000038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2615-3BCD-4564-9CDB-8D1F8D80480F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F1F697A-3F1F-4C0E-BF3E-FA35781F4274}">
      <dgm:prSet phldrT="[Текст]" custT="1"/>
      <dgm:spPr/>
      <dgm:t>
        <a:bodyPr/>
        <a:lstStyle/>
        <a:p>
          <a:r>
            <a:rPr lang="ru-RU" sz="2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лечение</a:t>
          </a:r>
          <a:endParaRPr lang="ru-RU" sz="25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E7E41E-6E0C-473C-B47F-63D1FF202ED2}" type="parTrans" cxnId="{A4F77B0C-6FCD-4E3C-88EB-A05FE208B8B5}">
      <dgm:prSet/>
      <dgm:spPr/>
      <dgm:t>
        <a:bodyPr/>
        <a:lstStyle/>
        <a:p>
          <a:endParaRPr lang="ru-RU"/>
        </a:p>
      </dgm:t>
    </dgm:pt>
    <dgm:pt modelId="{8D053934-77C1-4C41-8C9E-2464784984E9}" type="sibTrans" cxnId="{A4F77B0C-6FCD-4E3C-88EB-A05FE208B8B5}">
      <dgm:prSet/>
      <dgm:spPr/>
      <dgm:t>
        <a:bodyPr/>
        <a:lstStyle/>
        <a:p>
          <a:endParaRPr lang="ru-RU"/>
        </a:p>
      </dgm:t>
    </dgm:pt>
    <dgm:pt modelId="{C02A58FE-BEAA-4589-A4D8-96AB70126216}">
      <dgm:prSet phldrT="[Текст]" custT="1"/>
      <dgm:spPr/>
      <dgm:t>
        <a:bodyPr/>
        <a:lstStyle/>
        <a:p>
          <a:r>
            <a:rPr lang="ru-RU" sz="22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Устранение инсулиновой недостаточности</a:t>
          </a:r>
          <a:endParaRPr lang="ru-RU" sz="2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F0E3477-E61C-4487-9512-5F68FFE2B6F4}" type="parTrans" cxnId="{9BA5B1D2-E6BB-40CB-AB16-F0CD25D0BEA1}">
      <dgm:prSet/>
      <dgm:spPr/>
      <dgm:t>
        <a:bodyPr/>
        <a:lstStyle/>
        <a:p>
          <a:endParaRPr lang="ru-RU"/>
        </a:p>
      </dgm:t>
    </dgm:pt>
    <dgm:pt modelId="{5BF35589-B20B-4E8B-98C0-66CDDC4F5EFC}" type="sibTrans" cxnId="{9BA5B1D2-E6BB-40CB-AB16-F0CD25D0BEA1}">
      <dgm:prSet/>
      <dgm:spPr/>
      <dgm:t>
        <a:bodyPr/>
        <a:lstStyle/>
        <a:p>
          <a:endParaRPr lang="ru-RU"/>
        </a:p>
      </dgm:t>
    </dgm:pt>
    <dgm:pt modelId="{8F844740-82AC-4231-974F-6E8026155D2D}">
      <dgm:prSet phldrT="[Текст]" custT="1"/>
      <dgm:spPr/>
      <dgm:t>
        <a:bodyPr/>
        <a:lstStyle/>
        <a:p>
          <a:r>
            <a:rPr lang="ru-RU" sz="22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Борьба  с дегидрата цией и гиповоле мией</a:t>
          </a:r>
          <a:endParaRPr lang="ru-RU" sz="2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5BFFBD4-37E9-46B0-B3FC-61F0CEC5E61F}" type="parTrans" cxnId="{1E7EFE0A-5171-4341-B2DA-F8AB49E559B1}">
      <dgm:prSet/>
      <dgm:spPr/>
      <dgm:t>
        <a:bodyPr/>
        <a:lstStyle/>
        <a:p>
          <a:endParaRPr lang="ru-RU"/>
        </a:p>
      </dgm:t>
    </dgm:pt>
    <dgm:pt modelId="{FB7878CE-2464-4EA2-82F8-541E3C4E76A9}" type="sibTrans" cxnId="{1E7EFE0A-5171-4341-B2DA-F8AB49E559B1}">
      <dgm:prSet/>
      <dgm:spPr/>
      <dgm:t>
        <a:bodyPr/>
        <a:lstStyle/>
        <a:p>
          <a:endParaRPr lang="ru-RU"/>
        </a:p>
      </dgm:t>
    </dgm:pt>
    <dgm:pt modelId="{793B5352-1815-4A09-A275-0AD4C78F3E3C}">
      <dgm:prSet phldrT="[Текст]" custT="1"/>
      <dgm:spPr/>
      <dgm:t>
        <a:bodyPr/>
        <a:lstStyle/>
        <a:p>
          <a:r>
            <a:rPr lang="ru-RU" sz="2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Восстановле</a:t>
          </a:r>
          <a:r>
            <a: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ru-RU" sz="2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ние</a:t>
          </a:r>
          <a:r>
            <a: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электролитного баланса и </a:t>
          </a:r>
          <a:r>
            <a:rPr lang="ru-RU" sz="2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кщс</a:t>
          </a:r>
          <a:endParaRPr lang="ru-RU" sz="2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23AC7AE-EB57-425E-8981-D040C971BA26}" type="parTrans" cxnId="{27EFE3EB-4701-46EB-8C96-2B89850006D9}">
      <dgm:prSet/>
      <dgm:spPr/>
      <dgm:t>
        <a:bodyPr/>
        <a:lstStyle/>
        <a:p>
          <a:endParaRPr lang="ru-RU"/>
        </a:p>
      </dgm:t>
    </dgm:pt>
    <dgm:pt modelId="{BD4A53F2-0011-438E-9B02-ADFA3761B891}" type="sibTrans" cxnId="{27EFE3EB-4701-46EB-8C96-2B89850006D9}">
      <dgm:prSet/>
      <dgm:spPr/>
      <dgm:t>
        <a:bodyPr/>
        <a:lstStyle/>
        <a:p>
          <a:endParaRPr lang="ru-RU"/>
        </a:p>
      </dgm:t>
    </dgm:pt>
    <dgm:pt modelId="{27188598-59C2-432A-B9BF-BEFF20A2D38D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Лечение </a:t>
          </a:r>
          <a:r>
            <a: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сопутствую </a:t>
          </a:r>
          <a:r>
            <a:rPr lang="ru-RU" sz="2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щих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заболеваний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6A383D-2C6C-448A-A360-26BB6D0DC60A}" type="parTrans" cxnId="{46366A4D-AC9D-42A7-9AAE-3A6C6C4244C5}">
      <dgm:prSet/>
      <dgm:spPr/>
      <dgm:t>
        <a:bodyPr/>
        <a:lstStyle/>
        <a:p>
          <a:endParaRPr lang="ru-RU"/>
        </a:p>
      </dgm:t>
    </dgm:pt>
    <dgm:pt modelId="{D1156666-FE74-4376-B365-17BD342DC5EB}" type="sibTrans" cxnId="{46366A4D-AC9D-42A7-9AAE-3A6C6C4244C5}">
      <dgm:prSet/>
      <dgm:spPr/>
      <dgm:t>
        <a:bodyPr/>
        <a:lstStyle/>
        <a:p>
          <a:endParaRPr lang="ru-RU"/>
        </a:p>
      </dgm:t>
    </dgm:pt>
    <dgm:pt modelId="{59BF88DB-996D-436D-8F4D-034BCDFD0C52}" type="pres">
      <dgm:prSet presAssocID="{7F552615-3BCD-4564-9CDB-8D1F8D8048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D2AE9E-3721-4B4C-B111-46EBDF4E5050}" type="pres">
      <dgm:prSet presAssocID="{8F1F697A-3F1F-4C0E-BF3E-FA35781F4274}" presName="centerShape" presStyleLbl="node0" presStyleIdx="0" presStyleCnt="1" custLinFactNeighborX="751" custLinFactNeighborY="-259"/>
      <dgm:spPr/>
      <dgm:t>
        <a:bodyPr/>
        <a:lstStyle/>
        <a:p>
          <a:endParaRPr lang="ru-RU"/>
        </a:p>
      </dgm:t>
    </dgm:pt>
    <dgm:pt modelId="{9CE2E18B-03BB-401C-8AEE-F0E3396FFE0B}" type="pres">
      <dgm:prSet presAssocID="{8F0E3477-E61C-4487-9512-5F68FFE2B6F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C9920E1-3188-4D07-B7C9-7EB9270BC5FE}" type="pres">
      <dgm:prSet presAssocID="{8F0E3477-E61C-4487-9512-5F68FFE2B6F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15E1E9A-CCF7-4BA8-ACD5-043DA9CD0AC5}" type="pres">
      <dgm:prSet presAssocID="{C02A58FE-BEAA-4589-A4D8-96AB70126216}" presName="node" presStyleLbl="node1" presStyleIdx="0" presStyleCnt="4" custScaleX="157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63221-CFB2-42BD-8196-8B4678E17D0D}" type="pres">
      <dgm:prSet presAssocID="{95BFFBD4-37E9-46B0-B3FC-61F0CEC5E61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63DFFCD3-DE49-4C26-8672-8440920194FE}" type="pres">
      <dgm:prSet presAssocID="{95BFFBD4-37E9-46B0-B3FC-61F0CEC5E61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5525DB5-D57E-46C4-8A8A-B1A2E0CE10A8}" type="pres">
      <dgm:prSet presAssocID="{8F844740-82AC-4231-974F-6E8026155D2D}" presName="node" presStyleLbl="node1" presStyleIdx="1" presStyleCnt="4" custScaleX="146031" custRadScaleRad="107384" custRadScaleInc="-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DF2C5-E171-4F57-ACDE-69DC06F0BB06}" type="pres">
      <dgm:prSet presAssocID="{823AC7AE-EB57-425E-8981-D040C971BA2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2463E0A-BAA1-4139-B6D9-169442882B0F}" type="pres">
      <dgm:prSet presAssocID="{823AC7AE-EB57-425E-8981-D040C971BA2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34380E0-8AEE-4BB9-A2A5-BB3252411CF6}" type="pres">
      <dgm:prSet presAssocID="{793B5352-1815-4A09-A275-0AD4C78F3E3C}" presName="node" presStyleLbl="node1" presStyleIdx="2" presStyleCnt="4" custScaleX="168055" custRadScaleRad="102099" custRadScaleInc="-1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DA094-5902-4B28-96AF-9E148EABD0AD}" type="pres">
      <dgm:prSet presAssocID="{006A383D-2C6C-448A-A360-26BB6D0DC60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18D5DA5-829A-4FD1-B5C2-87F45F115771}" type="pres">
      <dgm:prSet presAssocID="{006A383D-2C6C-448A-A360-26BB6D0DC60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2EAF23D-AD89-4B30-BBD5-3402C9A1DDEB}" type="pres">
      <dgm:prSet presAssocID="{27188598-59C2-432A-B9BF-BEFF20A2D38D}" presName="node" presStyleLbl="node1" presStyleIdx="3" presStyleCnt="4" custScaleX="150393" custRadScaleRad="107663" custRadScaleInc="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A9F94-FA9B-4F32-A9F2-EAED3EF4658B}" type="presOf" srcId="{95BFFBD4-37E9-46B0-B3FC-61F0CEC5E61F}" destId="{63DFFCD3-DE49-4C26-8672-8440920194FE}" srcOrd="1" destOrd="0" presId="urn:microsoft.com/office/officeart/2005/8/layout/radial5"/>
    <dgm:cxn modelId="{EC53C207-C468-403A-8EBC-5978D9AE2A88}" type="presOf" srcId="{793B5352-1815-4A09-A275-0AD4C78F3E3C}" destId="{634380E0-8AEE-4BB9-A2A5-BB3252411CF6}" srcOrd="0" destOrd="0" presId="urn:microsoft.com/office/officeart/2005/8/layout/radial5"/>
    <dgm:cxn modelId="{BB19B14E-B094-4ECF-A3BC-DA19340E95C6}" type="presOf" srcId="{7F552615-3BCD-4564-9CDB-8D1F8D80480F}" destId="{59BF88DB-996D-436D-8F4D-034BCDFD0C52}" srcOrd="0" destOrd="0" presId="urn:microsoft.com/office/officeart/2005/8/layout/radial5"/>
    <dgm:cxn modelId="{C4E4298F-0DF1-4F7B-AC52-FC6B7A2DB23B}" type="presOf" srcId="{8F0E3477-E61C-4487-9512-5F68FFE2B6F4}" destId="{9CE2E18B-03BB-401C-8AEE-F0E3396FFE0B}" srcOrd="0" destOrd="0" presId="urn:microsoft.com/office/officeart/2005/8/layout/radial5"/>
    <dgm:cxn modelId="{DE2F9D67-B141-457C-9BCC-42AB078FB65B}" type="presOf" srcId="{8F844740-82AC-4231-974F-6E8026155D2D}" destId="{65525DB5-D57E-46C4-8A8A-B1A2E0CE10A8}" srcOrd="0" destOrd="0" presId="urn:microsoft.com/office/officeart/2005/8/layout/radial5"/>
    <dgm:cxn modelId="{99198714-1DA8-4742-897F-676244EBB965}" type="presOf" srcId="{006A383D-2C6C-448A-A360-26BB6D0DC60A}" destId="{718D5DA5-829A-4FD1-B5C2-87F45F115771}" srcOrd="1" destOrd="0" presId="urn:microsoft.com/office/officeart/2005/8/layout/radial5"/>
    <dgm:cxn modelId="{461FEAAC-E9A7-4A19-B83E-B4696681E92E}" type="presOf" srcId="{95BFFBD4-37E9-46B0-B3FC-61F0CEC5E61F}" destId="{FA163221-CFB2-42BD-8196-8B4678E17D0D}" srcOrd="0" destOrd="0" presId="urn:microsoft.com/office/officeart/2005/8/layout/radial5"/>
    <dgm:cxn modelId="{1E7EFE0A-5171-4341-B2DA-F8AB49E559B1}" srcId="{8F1F697A-3F1F-4C0E-BF3E-FA35781F4274}" destId="{8F844740-82AC-4231-974F-6E8026155D2D}" srcOrd="1" destOrd="0" parTransId="{95BFFBD4-37E9-46B0-B3FC-61F0CEC5E61F}" sibTransId="{FB7878CE-2464-4EA2-82F8-541E3C4E76A9}"/>
    <dgm:cxn modelId="{9BA5B1D2-E6BB-40CB-AB16-F0CD25D0BEA1}" srcId="{8F1F697A-3F1F-4C0E-BF3E-FA35781F4274}" destId="{C02A58FE-BEAA-4589-A4D8-96AB70126216}" srcOrd="0" destOrd="0" parTransId="{8F0E3477-E61C-4487-9512-5F68FFE2B6F4}" sibTransId="{5BF35589-B20B-4E8B-98C0-66CDDC4F5EFC}"/>
    <dgm:cxn modelId="{27EFE3EB-4701-46EB-8C96-2B89850006D9}" srcId="{8F1F697A-3F1F-4C0E-BF3E-FA35781F4274}" destId="{793B5352-1815-4A09-A275-0AD4C78F3E3C}" srcOrd="2" destOrd="0" parTransId="{823AC7AE-EB57-425E-8981-D040C971BA26}" sibTransId="{BD4A53F2-0011-438E-9B02-ADFA3761B891}"/>
    <dgm:cxn modelId="{DC8BDB53-7E0E-44B9-B712-9A2AA7062B38}" type="presOf" srcId="{8F0E3477-E61C-4487-9512-5F68FFE2B6F4}" destId="{1C9920E1-3188-4D07-B7C9-7EB9270BC5FE}" srcOrd="1" destOrd="0" presId="urn:microsoft.com/office/officeart/2005/8/layout/radial5"/>
    <dgm:cxn modelId="{C0974820-1325-43C0-91DD-B0E2D7001563}" type="presOf" srcId="{27188598-59C2-432A-B9BF-BEFF20A2D38D}" destId="{82EAF23D-AD89-4B30-BBD5-3402C9A1DDEB}" srcOrd="0" destOrd="0" presId="urn:microsoft.com/office/officeart/2005/8/layout/radial5"/>
    <dgm:cxn modelId="{D168ADAD-257B-4124-8837-AC85A1997A8D}" type="presOf" srcId="{823AC7AE-EB57-425E-8981-D040C971BA26}" destId="{CF2DF2C5-E171-4F57-ACDE-69DC06F0BB06}" srcOrd="0" destOrd="0" presId="urn:microsoft.com/office/officeart/2005/8/layout/radial5"/>
    <dgm:cxn modelId="{3BCDC9E5-89DA-4092-92D7-A03169F9DA8E}" type="presOf" srcId="{006A383D-2C6C-448A-A360-26BB6D0DC60A}" destId="{E68DA094-5902-4B28-96AF-9E148EABD0AD}" srcOrd="0" destOrd="0" presId="urn:microsoft.com/office/officeart/2005/8/layout/radial5"/>
    <dgm:cxn modelId="{A4F77B0C-6FCD-4E3C-88EB-A05FE208B8B5}" srcId="{7F552615-3BCD-4564-9CDB-8D1F8D80480F}" destId="{8F1F697A-3F1F-4C0E-BF3E-FA35781F4274}" srcOrd="0" destOrd="0" parTransId="{46E7E41E-6E0C-473C-B47F-63D1FF202ED2}" sibTransId="{8D053934-77C1-4C41-8C9E-2464784984E9}"/>
    <dgm:cxn modelId="{46366A4D-AC9D-42A7-9AAE-3A6C6C4244C5}" srcId="{8F1F697A-3F1F-4C0E-BF3E-FA35781F4274}" destId="{27188598-59C2-432A-B9BF-BEFF20A2D38D}" srcOrd="3" destOrd="0" parTransId="{006A383D-2C6C-448A-A360-26BB6D0DC60A}" sibTransId="{D1156666-FE74-4376-B365-17BD342DC5EB}"/>
    <dgm:cxn modelId="{1C64AFD8-F20E-482D-A667-21D3BE3A3A96}" type="presOf" srcId="{C02A58FE-BEAA-4589-A4D8-96AB70126216}" destId="{F15E1E9A-CCF7-4BA8-ACD5-043DA9CD0AC5}" srcOrd="0" destOrd="0" presId="urn:microsoft.com/office/officeart/2005/8/layout/radial5"/>
    <dgm:cxn modelId="{72262704-822A-42E7-87C9-99E20BED73C4}" type="presOf" srcId="{8F1F697A-3F1F-4C0E-BF3E-FA35781F4274}" destId="{43D2AE9E-3721-4B4C-B111-46EBDF4E5050}" srcOrd="0" destOrd="0" presId="urn:microsoft.com/office/officeart/2005/8/layout/radial5"/>
    <dgm:cxn modelId="{87CE7E51-EFC7-45FC-A431-31ED69B71319}" type="presOf" srcId="{823AC7AE-EB57-425E-8981-D040C971BA26}" destId="{A2463E0A-BAA1-4139-B6D9-169442882B0F}" srcOrd="1" destOrd="0" presId="urn:microsoft.com/office/officeart/2005/8/layout/radial5"/>
    <dgm:cxn modelId="{315445A6-485A-4281-BE93-14F5E8EA896D}" type="presParOf" srcId="{59BF88DB-996D-436D-8F4D-034BCDFD0C52}" destId="{43D2AE9E-3721-4B4C-B111-46EBDF4E5050}" srcOrd="0" destOrd="0" presId="urn:microsoft.com/office/officeart/2005/8/layout/radial5"/>
    <dgm:cxn modelId="{098F4D94-16DF-4B41-9F77-CAA79C5B5933}" type="presParOf" srcId="{59BF88DB-996D-436D-8F4D-034BCDFD0C52}" destId="{9CE2E18B-03BB-401C-8AEE-F0E3396FFE0B}" srcOrd="1" destOrd="0" presId="urn:microsoft.com/office/officeart/2005/8/layout/radial5"/>
    <dgm:cxn modelId="{461BE0FB-7EE7-45AD-A362-2F99276C0C3D}" type="presParOf" srcId="{9CE2E18B-03BB-401C-8AEE-F0E3396FFE0B}" destId="{1C9920E1-3188-4D07-B7C9-7EB9270BC5FE}" srcOrd="0" destOrd="0" presId="urn:microsoft.com/office/officeart/2005/8/layout/radial5"/>
    <dgm:cxn modelId="{4834A41A-FF14-4598-A2D4-2F4A31C7D262}" type="presParOf" srcId="{59BF88DB-996D-436D-8F4D-034BCDFD0C52}" destId="{F15E1E9A-CCF7-4BA8-ACD5-043DA9CD0AC5}" srcOrd="2" destOrd="0" presId="urn:microsoft.com/office/officeart/2005/8/layout/radial5"/>
    <dgm:cxn modelId="{047D1465-D709-4C69-98F2-E3B2C8B10B64}" type="presParOf" srcId="{59BF88DB-996D-436D-8F4D-034BCDFD0C52}" destId="{FA163221-CFB2-42BD-8196-8B4678E17D0D}" srcOrd="3" destOrd="0" presId="urn:microsoft.com/office/officeart/2005/8/layout/radial5"/>
    <dgm:cxn modelId="{D86E8CFE-D599-44DB-B05D-C352AD684461}" type="presParOf" srcId="{FA163221-CFB2-42BD-8196-8B4678E17D0D}" destId="{63DFFCD3-DE49-4C26-8672-8440920194FE}" srcOrd="0" destOrd="0" presId="urn:microsoft.com/office/officeart/2005/8/layout/radial5"/>
    <dgm:cxn modelId="{205B267A-229A-4C5E-A678-80DC28EE76C1}" type="presParOf" srcId="{59BF88DB-996D-436D-8F4D-034BCDFD0C52}" destId="{65525DB5-D57E-46C4-8A8A-B1A2E0CE10A8}" srcOrd="4" destOrd="0" presId="urn:microsoft.com/office/officeart/2005/8/layout/radial5"/>
    <dgm:cxn modelId="{B4779C5B-BA74-44C6-A753-1219E74BB7D2}" type="presParOf" srcId="{59BF88DB-996D-436D-8F4D-034BCDFD0C52}" destId="{CF2DF2C5-E171-4F57-ACDE-69DC06F0BB06}" srcOrd="5" destOrd="0" presId="urn:microsoft.com/office/officeart/2005/8/layout/radial5"/>
    <dgm:cxn modelId="{6F09A2AB-DF54-4CDD-85EA-99AF88C48C7D}" type="presParOf" srcId="{CF2DF2C5-E171-4F57-ACDE-69DC06F0BB06}" destId="{A2463E0A-BAA1-4139-B6D9-169442882B0F}" srcOrd="0" destOrd="0" presId="urn:microsoft.com/office/officeart/2005/8/layout/radial5"/>
    <dgm:cxn modelId="{6E169B22-B3C4-4AA7-BED1-B96E42492DCD}" type="presParOf" srcId="{59BF88DB-996D-436D-8F4D-034BCDFD0C52}" destId="{634380E0-8AEE-4BB9-A2A5-BB3252411CF6}" srcOrd="6" destOrd="0" presId="urn:microsoft.com/office/officeart/2005/8/layout/radial5"/>
    <dgm:cxn modelId="{47E017D8-6413-471B-97D6-7073B546BC2B}" type="presParOf" srcId="{59BF88DB-996D-436D-8F4D-034BCDFD0C52}" destId="{E68DA094-5902-4B28-96AF-9E148EABD0AD}" srcOrd="7" destOrd="0" presId="urn:microsoft.com/office/officeart/2005/8/layout/radial5"/>
    <dgm:cxn modelId="{4CB90E56-09D8-4C87-AF75-2E5D2D03499F}" type="presParOf" srcId="{E68DA094-5902-4B28-96AF-9E148EABD0AD}" destId="{718D5DA5-829A-4FD1-B5C2-87F45F115771}" srcOrd="0" destOrd="0" presId="urn:microsoft.com/office/officeart/2005/8/layout/radial5"/>
    <dgm:cxn modelId="{20A80C6F-8857-4722-A44B-33AA2EBEC5BB}" type="presParOf" srcId="{59BF88DB-996D-436D-8F4D-034BCDFD0C52}" destId="{82EAF23D-AD89-4B30-BBD5-3402C9A1DDE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9373AB-8BBE-4588-A377-41127E8C7EB9}" type="doc">
      <dgm:prSet loTypeId="urn:microsoft.com/office/officeart/2005/8/layout/radial5" loCatId="cycle" qsTypeId="urn:microsoft.com/office/officeart/2005/8/quickstyle/3d1" qsCatId="3D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53322DD3-1792-4319-AFCD-37AE93578808}">
      <dgm:prSet phldrT="[Текст]"/>
      <dgm:spPr>
        <a:solidFill>
          <a:srgbClr val="00B0F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/>
            <a:t>лечение</a:t>
          </a:r>
          <a:endParaRPr lang="ru-RU" b="1" dirty="0"/>
        </a:p>
      </dgm:t>
    </dgm:pt>
    <dgm:pt modelId="{B807FC81-4840-424F-B2BA-064256E883B7}" type="parTrans" cxnId="{D1CDCCFE-04C5-4FD6-A0A7-3D25856EFE63}">
      <dgm:prSet/>
      <dgm:spPr/>
      <dgm:t>
        <a:bodyPr/>
        <a:lstStyle/>
        <a:p>
          <a:endParaRPr lang="ru-RU"/>
        </a:p>
      </dgm:t>
    </dgm:pt>
    <dgm:pt modelId="{5777516A-79E6-4EFA-ADA1-6742A215FB8F}" type="sibTrans" cxnId="{D1CDCCFE-04C5-4FD6-A0A7-3D25856EFE63}">
      <dgm:prSet/>
      <dgm:spPr/>
      <dgm:t>
        <a:bodyPr/>
        <a:lstStyle/>
        <a:p>
          <a:endParaRPr lang="ru-RU"/>
        </a:p>
      </dgm:t>
    </dgm:pt>
    <dgm:pt modelId="{3FE6184E-B769-409E-8458-979FDC5863C9}">
      <dgm:prSet phldrT="[Текст]" custT="1"/>
      <dgm:spPr>
        <a:solidFill>
          <a:srgbClr val="FFC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/>
            <a:t>Уменьшение продукции </a:t>
          </a:r>
          <a:r>
            <a:rPr lang="ru-RU" sz="2400" b="1" dirty="0" err="1" smtClean="0"/>
            <a:t>лактата</a:t>
          </a:r>
          <a:endParaRPr lang="ru-RU" sz="2400" b="1" dirty="0"/>
        </a:p>
      </dgm:t>
    </dgm:pt>
    <dgm:pt modelId="{2CCD470F-F49C-4E18-B519-509799CF5350}" type="parTrans" cxnId="{B09ACEA7-48AC-4535-B322-8F702F8C1460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6E6DD5D4-ABC1-4417-95F7-D04C2DDFB27E}" type="sibTrans" cxnId="{B09ACEA7-48AC-4535-B322-8F702F8C1460}">
      <dgm:prSet/>
      <dgm:spPr/>
      <dgm:t>
        <a:bodyPr/>
        <a:lstStyle/>
        <a:p>
          <a:endParaRPr lang="ru-RU"/>
        </a:p>
      </dgm:t>
    </dgm:pt>
    <dgm:pt modelId="{82AD0885-A264-4A15-AA6A-F3C2A6BDCA42}">
      <dgm:prSet phldrT="[Текст]" custT="1"/>
      <dgm:spPr>
        <a:solidFill>
          <a:srgbClr val="00B05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/>
            <a:t>Удаление избытка </a:t>
          </a:r>
          <a:r>
            <a:rPr lang="ru-RU" sz="2400" b="1" dirty="0" err="1" smtClean="0"/>
            <a:t>лактата</a:t>
          </a:r>
          <a:r>
            <a:rPr lang="ru-RU" sz="2400" b="1" dirty="0" smtClean="0"/>
            <a:t> и </a:t>
          </a:r>
          <a:r>
            <a:rPr lang="ru-RU" sz="2400" b="1" dirty="0" err="1" smtClean="0"/>
            <a:t>бигуанидов</a:t>
          </a:r>
          <a:endParaRPr lang="ru-RU" sz="2400" b="1" dirty="0"/>
        </a:p>
      </dgm:t>
    </dgm:pt>
    <dgm:pt modelId="{C65CFD68-264B-497A-A041-A6C979DD77FF}" type="parTrans" cxnId="{C897FB7F-D2FC-4047-80A6-A3489E17F58D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906E764B-1AC9-4350-82A3-D3925D9D1678}" type="sibTrans" cxnId="{C897FB7F-D2FC-4047-80A6-A3489E17F58D}">
      <dgm:prSet/>
      <dgm:spPr/>
      <dgm:t>
        <a:bodyPr/>
        <a:lstStyle/>
        <a:p>
          <a:endParaRPr lang="ru-RU"/>
        </a:p>
      </dgm:t>
    </dgm:pt>
    <dgm:pt modelId="{DD78D2D2-BEF1-4F3D-A320-8EBEE829E1ED}">
      <dgm:prSet phldrT="[Текст]" custT="1"/>
      <dgm:spPr>
        <a:solidFill>
          <a:srgbClr val="0070C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/>
            <a:t>Борьба с шоком, восстановление КЩС</a:t>
          </a:r>
          <a:endParaRPr lang="ru-RU" sz="2400" b="1" dirty="0"/>
        </a:p>
      </dgm:t>
    </dgm:pt>
    <dgm:pt modelId="{ACD777E7-B2E3-442B-A2D5-91D0E2EF908C}" type="parTrans" cxnId="{1AF8D1B8-0535-4594-A8F4-E862320E50CC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DFD297AA-B3A9-45B6-80F4-56264FFFE71F}" type="sibTrans" cxnId="{1AF8D1B8-0535-4594-A8F4-E862320E50CC}">
      <dgm:prSet/>
      <dgm:spPr/>
      <dgm:t>
        <a:bodyPr/>
        <a:lstStyle/>
        <a:p>
          <a:endParaRPr lang="ru-RU"/>
        </a:p>
      </dgm:t>
    </dgm:pt>
    <dgm:pt modelId="{CA29301B-72A0-419D-90F3-965452082EC4}">
      <dgm:prSet phldrT="[Текст]" custT="1"/>
      <dgm:spPr>
        <a:solidFill>
          <a:srgbClr val="FF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/>
            <a:t>Устранение провоцирующего фактора</a:t>
          </a:r>
          <a:endParaRPr lang="ru-RU" sz="2400" b="1" dirty="0"/>
        </a:p>
      </dgm:t>
    </dgm:pt>
    <dgm:pt modelId="{637F0C9B-52DE-4ADB-B2BB-1EA910402F3A}" type="parTrans" cxnId="{D691F930-5BD6-435A-9EC7-E4562DD0DDAA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25439302-389B-48D4-975E-A7B08DAFF2DE}" type="sibTrans" cxnId="{D691F930-5BD6-435A-9EC7-E4562DD0DDAA}">
      <dgm:prSet/>
      <dgm:spPr/>
      <dgm:t>
        <a:bodyPr/>
        <a:lstStyle/>
        <a:p>
          <a:endParaRPr lang="ru-RU"/>
        </a:p>
      </dgm:t>
    </dgm:pt>
    <dgm:pt modelId="{09D93503-FA94-4EE3-8E3A-AD1144582E5B}" type="pres">
      <dgm:prSet presAssocID="{7E9373AB-8BBE-4588-A377-41127E8C7E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791D1D-4B9E-436B-A121-050F4C45F4B2}" type="pres">
      <dgm:prSet presAssocID="{53322DD3-1792-4319-AFCD-37AE93578808}" presName="centerShape" presStyleLbl="node0" presStyleIdx="0" presStyleCnt="1" custScaleX="135864" custScaleY="126806"/>
      <dgm:spPr/>
      <dgm:t>
        <a:bodyPr/>
        <a:lstStyle/>
        <a:p>
          <a:endParaRPr lang="ru-RU"/>
        </a:p>
      </dgm:t>
    </dgm:pt>
    <dgm:pt modelId="{569CDB01-FB4F-4389-B022-C399F61CE8D7}" type="pres">
      <dgm:prSet presAssocID="{2CCD470F-F49C-4E18-B519-509799CF535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03D97AC-9FAE-482F-9F74-448E85BBCDC2}" type="pres">
      <dgm:prSet presAssocID="{2CCD470F-F49C-4E18-B519-509799CF535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240B5F5-DF1B-40A0-A900-6BE271647FA4}" type="pres">
      <dgm:prSet presAssocID="{3FE6184E-B769-409E-8458-979FDC5863C9}" presName="node" presStyleLbl="node1" presStyleIdx="0" presStyleCnt="4" custScaleX="183561" custScaleY="98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09597-7387-4857-A1B7-D68CBD622DD4}" type="pres">
      <dgm:prSet presAssocID="{C65CFD68-264B-497A-A041-A6C979DD77F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58C0AD1-DE14-471C-B06A-1EBA8A9DE6E3}" type="pres">
      <dgm:prSet presAssocID="{C65CFD68-264B-497A-A041-A6C979DD77F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B7ECC60-5DBC-4B9E-90AF-9D2FAB5C459B}" type="pres">
      <dgm:prSet presAssocID="{82AD0885-A264-4A15-AA6A-F3C2A6BDCA42}" presName="node" presStyleLbl="node1" presStyleIdx="1" presStyleCnt="4" custScaleX="143891" custScaleY="132503" custRadScaleRad="153140" custRadScaleInc="-1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A25C3-0252-4414-90DE-7607618D0AA7}" type="pres">
      <dgm:prSet presAssocID="{ACD777E7-B2E3-442B-A2D5-91D0E2EF908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55088C4-6189-4664-B15C-E006F378AC92}" type="pres">
      <dgm:prSet presAssocID="{ACD777E7-B2E3-442B-A2D5-91D0E2EF908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623934D-C56B-431F-B655-16C1373EB19A}" type="pres">
      <dgm:prSet presAssocID="{DD78D2D2-BEF1-4F3D-A320-8EBEE829E1ED}" presName="node" presStyleLbl="node1" presStyleIdx="2" presStyleCnt="4" custScaleX="198072" custScaleY="103020" custRadScaleRad="140209" custRadScaleInc="-2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C7B98-661C-44D8-9828-74B76DEDE763}" type="pres">
      <dgm:prSet presAssocID="{637F0C9B-52DE-4ADB-B2BB-1EA910402F3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561F1EC-0E04-4735-8B0B-9774D628147C}" type="pres">
      <dgm:prSet presAssocID="{637F0C9B-52DE-4ADB-B2BB-1EA910402F3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E3D4FB1-6C4F-499F-BD82-F86F02A85DAD}" type="pres">
      <dgm:prSet presAssocID="{CA29301B-72A0-419D-90F3-965452082EC4}" presName="node" presStyleLbl="node1" presStyleIdx="3" presStyleCnt="4" custScaleX="151186" custScaleY="128386" custRadScaleRad="144973" custRadScaleInc="1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48689-CC7E-49F2-8D16-12B8D4B87124}" type="presOf" srcId="{CA29301B-72A0-419D-90F3-965452082EC4}" destId="{CE3D4FB1-6C4F-499F-BD82-F86F02A85DAD}" srcOrd="0" destOrd="0" presId="urn:microsoft.com/office/officeart/2005/8/layout/radial5"/>
    <dgm:cxn modelId="{BCCD4C06-8938-432C-B7EE-BE3F1481B66B}" type="presOf" srcId="{3FE6184E-B769-409E-8458-979FDC5863C9}" destId="{3240B5F5-DF1B-40A0-A900-6BE271647FA4}" srcOrd="0" destOrd="0" presId="urn:microsoft.com/office/officeart/2005/8/layout/radial5"/>
    <dgm:cxn modelId="{CBA69706-A678-4CC4-B942-5F360D8EE66C}" type="presOf" srcId="{82AD0885-A264-4A15-AA6A-F3C2A6BDCA42}" destId="{AB7ECC60-5DBC-4B9E-90AF-9D2FAB5C459B}" srcOrd="0" destOrd="0" presId="urn:microsoft.com/office/officeart/2005/8/layout/radial5"/>
    <dgm:cxn modelId="{D691F930-5BD6-435A-9EC7-E4562DD0DDAA}" srcId="{53322DD3-1792-4319-AFCD-37AE93578808}" destId="{CA29301B-72A0-419D-90F3-965452082EC4}" srcOrd="3" destOrd="0" parTransId="{637F0C9B-52DE-4ADB-B2BB-1EA910402F3A}" sibTransId="{25439302-389B-48D4-975E-A7B08DAFF2DE}"/>
    <dgm:cxn modelId="{AEC4FFCE-253C-42F1-BB74-4C377B9059A0}" type="presOf" srcId="{7E9373AB-8BBE-4588-A377-41127E8C7EB9}" destId="{09D93503-FA94-4EE3-8E3A-AD1144582E5B}" srcOrd="0" destOrd="0" presId="urn:microsoft.com/office/officeart/2005/8/layout/radial5"/>
    <dgm:cxn modelId="{9DAD2B44-EA3A-470A-AB5C-A5879AC8A854}" type="presOf" srcId="{637F0C9B-52DE-4ADB-B2BB-1EA910402F3A}" destId="{5ABC7B98-661C-44D8-9828-74B76DEDE763}" srcOrd="0" destOrd="0" presId="urn:microsoft.com/office/officeart/2005/8/layout/radial5"/>
    <dgm:cxn modelId="{407661CA-8CB5-4058-8A5A-60E10DB6E91C}" type="presOf" srcId="{ACD777E7-B2E3-442B-A2D5-91D0E2EF908C}" destId="{B50A25C3-0252-4414-90DE-7607618D0AA7}" srcOrd="0" destOrd="0" presId="urn:microsoft.com/office/officeart/2005/8/layout/radial5"/>
    <dgm:cxn modelId="{6562746F-D473-46A2-A607-76DEE0D0DBCF}" type="presOf" srcId="{C65CFD68-264B-497A-A041-A6C979DD77FF}" destId="{EC309597-7387-4857-A1B7-D68CBD622DD4}" srcOrd="0" destOrd="0" presId="urn:microsoft.com/office/officeart/2005/8/layout/radial5"/>
    <dgm:cxn modelId="{1AF8D1B8-0535-4594-A8F4-E862320E50CC}" srcId="{53322DD3-1792-4319-AFCD-37AE93578808}" destId="{DD78D2D2-BEF1-4F3D-A320-8EBEE829E1ED}" srcOrd="2" destOrd="0" parTransId="{ACD777E7-B2E3-442B-A2D5-91D0E2EF908C}" sibTransId="{DFD297AA-B3A9-45B6-80F4-56264FFFE71F}"/>
    <dgm:cxn modelId="{D1CDCCFE-04C5-4FD6-A0A7-3D25856EFE63}" srcId="{7E9373AB-8BBE-4588-A377-41127E8C7EB9}" destId="{53322DD3-1792-4319-AFCD-37AE93578808}" srcOrd="0" destOrd="0" parTransId="{B807FC81-4840-424F-B2BA-064256E883B7}" sibTransId="{5777516A-79E6-4EFA-ADA1-6742A215FB8F}"/>
    <dgm:cxn modelId="{5C24C737-72E9-4D75-99DB-20E090B15332}" type="presOf" srcId="{2CCD470F-F49C-4E18-B519-509799CF5350}" destId="{569CDB01-FB4F-4389-B022-C399F61CE8D7}" srcOrd="0" destOrd="0" presId="urn:microsoft.com/office/officeart/2005/8/layout/radial5"/>
    <dgm:cxn modelId="{B09ACEA7-48AC-4535-B322-8F702F8C1460}" srcId="{53322DD3-1792-4319-AFCD-37AE93578808}" destId="{3FE6184E-B769-409E-8458-979FDC5863C9}" srcOrd="0" destOrd="0" parTransId="{2CCD470F-F49C-4E18-B519-509799CF5350}" sibTransId="{6E6DD5D4-ABC1-4417-95F7-D04C2DDFB27E}"/>
    <dgm:cxn modelId="{FBF5197B-2B5A-4705-90C9-93477752A8E9}" type="presOf" srcId="{2CCD470F-F49C-4E18-B519-509799CF5350}" destId="{003D97AC-9FAE-482F-9F74-448E85BBCDC2}" srcOrd="1" destOrd="0" presId="urn:microsoft.com/office/officeart/2005/8/layout/radial5"/>
    <dgm:cxn modelId="{C897FB7F-D2FC-4047-80A6-A3489E17F58D}" srcId="{53322DD3-1792-4319-AFCD-37AE93578808}" destId="{82AD0885-A264-4A15-AA6A-F3C2A6BDCA42}" srcOrd="1" destOrd="0" parTransId="{C65CFD68-264B-497A-A041-A6C979DD77FF}" sibTransId="{906E764B-1AC9-4350-82A3-D3925D9D1678}"/>
    <dgm:cxn modelId="{EA1CD36A-9565-49DC-9FF9-D0F1EF4829DD}" type="presOf" srcId="{637F0C9B-52DE-4ADB-B2BB-1EA910402F3A}" destId="{5561F1EC-0E04-4735-8B0B-9774D628147C}" srcOrd="1" destOrd="0" presId="urn:microsoft.com/office/officeart/2005/8/layout/radial5"/>
    <dgm:cxn modelId="{92772230-AFC8-4D3A-9494-AB8527D883E9}" type="presOf" srcId="{ACD777E7-B2E3-442B-A2D5-91D0E2EF908C}" destId="{E55088C4-6189-4664-B15C-E006F378AC92}" srcOrd="1" destOrd="0" presId="urn:microsoft.com/office/officeart/2005/8/layout/radial5"/>
    <dgm:cxn modelId="{34DB274B-32D9-4E18-B130-8F932EAC883F}" type="presOf" srcId="{DD78D2D2-BEF1-4F3D-A320-8EBEE829E1ED}" destId="{5623934D-C56B-431F-B655-16C1373EB19A}" srcOrd="0" destOrd="0" presId="urn:microsoft.com/office/officeart/2005/8/layout/radial5"/>
    <dgm:cxn modelId="{AA78B943-E97B-4907-A750-21A72D0DD56B}" type="presOf" srcId="{53322DD3-1792-4319-AFCD-37AE93578808}" destId="{A8791D1D-4B9E-436B-A121-050F4C45F4B2}" srcOrd="0" destOrd="0" presId="urn:microsoft.com/office/officeart/2005/8/layout/radial5"/>
    <dgm:cxn modelId="{40B62E6F-5290-4150-96C5-6EDBF0E5F276}" type="presOf" srcId="{C65CFD68-264B-497A-A041-A6C979DD77FF}" destId="{A58C0AD1-DE14-471C-B06A-1EBA8A9DE6E3}" srcOrd="1" destOrd="0" presId="urn:microsoft.com/office/officeart/2005/8/layout/radial5"/>
    <dgm:cxn modelId="{9699753E-278D-4365-B685-4E63C0B97EFD}" type="presParOf" srcId="{09D93503-FA94-4EE3-8E3A-AD1144582E5B}" destId="{A8791D1D-4B9E-436B-A121-050F4C45F4B2}" srcOrd="0" destOrd="0" presId="urn:microsoft.com/office/officeart/2005/8/layout/radial5"/>
    <dgm:cxn modelId="{1F75A01B-520E-4C4E-81A5-D0AFAC9EDB41}" type="presParOf" srcId="{09D93503-FA94-4EE3-8E3A-AD1144582E5B}" destId="{569CDB01-FB4F-4389-B022-C399F61CE8D7}" srcOrd="1" destOrd="0" presId="urn:microsoft.com/office/officeart/2005/8/layout/radial5"/>
    <dgm:cxn modelId="{C6EED7C3-F53F-4410-B9A8-21B26A0535A7}" type="presParOf" srcId="{569CDB01-FB4F-4389-B022-C399F61CE8D7}" destId="{003D97AC-9FAE-482F-9F74-448E85BBCDC2}" srcOrd="0" destOrd="0" presId="urn:microsoft.com/office/officeart/2005/8/layout/radial5"/>
    <dgm:cxn modelId="{F77FCD4A-C1EA-42AC-8A43-7B2B71474305}" type="presParOf" srcId="{09D93503-FA94-4EE3-8E3A-AD1144582E5B}" destId="{3240B5F5-DF1B-40A0-A900-6BE271647FA4}" srcOrd="2" destOrd="0" presId="urn:microsoft.com/office/officeart/2005/8/layout/radial5"/>
    <dgm:cxn modelId="{53568D7E-1DEC-4127-AF94-2CE48D228BEA}" type="presParOf" srcId="{09D93503-FA94-4EE3-8E3A-AD1144582E5B}" destId="{EC309597-7387-4857-A1B7-D68CBD622DD4}" srcOrd="3" destOrd="0" presId="urn:microsoft.com/office/officeart/2005/8/layout/radial5"/>
    <dgm:cxn modelId="{74ED5ACB-AC82-4612-869B-66B90C90B8EC}" type="presParOf" srcId="{EC309597-7387-4857-A1B7-D68CBD622DD4}" destId="{A58C0AD1-DE14-471C-B06A-1EBA8A9DE6E3}" srcOrd="0" destOrd="0" presId="urn:microsoft.com/office/officeart/2005/8/layout/radial5"/>
    <dgm:cxn modelId="{B1A9280E-3A82-4350-B397-27ED1AA705F2}" type="presParOf" srcId="{09D93503-FA94-4EE3-8E3A-AD1144582E5B}" destId="{AB7ECC60-5DBC-4B9E-90AF-9D2FAB5C459B}" srcOrd="4" destOrd="0" presId="urn:microsoft.com/office/officeart/2005/8/layout/radial5"/>
    <dgm:cxn modelId="{4BAF57F9-C937-4A61-8DE2-3C0BAA2E8141}" type="presParOf" srcId="{09D93503-FA94-4EE3-8E3A-AD1144582E5B}" destId="{B50A25C3-0252-4414-90DE-7607618D0AA7}" srcOrd="5" destOrd="0" presId="urn:microsoft.com/office/officeart/2005/8/layout/radial5"/>
    <dgm:cxn modelId="{9B543625-6796-40C6-96C4-3088C72CEDFC}" type="presParOf" srcId="{B50A25C3-0252-4414-90DE-7607618D0AA7}" destId="{E55088C4-6189-4664-B15C-E006F378AC92}" srcOrd="0" destOrd="0" presId="urn:microsoft.com/office/officeart/2005/8/layout/radial5"/>
    <dgm:cxn modelId="{DE815674-368A-4175-82CB-8836BD4C75B4}" type="presParOf" srcId="{09D93503-FA94-4EE3-8E3A-AD1144582E5B}" destId="{5623934D-C56B-431F-B655-16C1373EB19A}" srcOrd="6" destOrd="0" presId="urn:microsoft.com/office/officeart/2005/8/layout/radial5"/>
    <dgm:cxn modelId="{88590096-467D-4F6A-905B-6BBD4D1EF957}" type="presParOf" srcId="{09D93503-FA94-4EE3-8E3A-AD1144582E5B}" destId="{5ABC7B98-661C-44D8-9828-74B76DEDE763}" srcOrd="7" destOrd="0" presId="urn:microsoft.com/office/officeart/2005/8/layout/radial5"/>
    <dgm:cxn modelId="{60BE125C-4CFB-4C2E-8301-0C271C97F6FB}" type="presParOf" srcId="{5ABC7B98-661C-44D8-9828-74B76DEDE763}" destId="{5561F1EC-0E04-4735-8B0B-9774D628147C}" srcOrd="0" destOrd="0" presId="urn:microsoft.com/office/officeart/2005/8/layout/radial5"/>
    <dgm:cxn modelId="{E568B218-6272-4B2F-A710-14DA3FFCD60E}" type="presParOf" srcId="{09D93503-FA94-4EE3-8E3A-AD1144582E5B}" destId="{CE3D4FB1-6C4F-499F-BD82-F86F02A85DA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A1C6C-6E86-416C-BBDD-D9F9D150A7D2}" type="doc">
      <dgm:prSet loTypeId="urn:microsoft.com/office/officeart/2005/8/layout/chevron1" loCatId="process" qsTypeId="urn:microsoft.com/office/officeart/2005/8/quickstyle/3d7" qsCatId="3D" csTypeId="urn:microsoft.com/office/officeart/2005/8/colors/colorful2" csCatId="colorful" phldr="1"/>
      <dgm:spPr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FF1CC5F7-459C-4A7F-A1A0-B68E44DC624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1-й час – 1000 мл физ. раствора;</a:t>
          </a:r>
          <a:endParaRPr lang="ru-RU" b="1" dirty="0"/>
        </a:p>
      </dgm:t>
    </dgm:pt>
    <dgm:pt modelId="{627220D8-8BF4-442B-87D7-3CF102208A6A}" type="parTrans" cxnId="{E154151C-F871-4176-8F1A-27A440B0B4B6}">
      <dgm:prSet/>
      <dgm:spPr/>
      <dgm:t>
        <a:bodyPr/>
        <a:lstStyle/>
        <a:p>
          <a:endParaRPr lang="ru-RU"/>
        </a:p>
      </dgm:t>
    </dgm:pt>
    <dgm:pt modelId="{1CF52348-E66B-4A2B-BF86-9E9C61B58B5F}" type="sibTrans" cxnId="{E154151C-F871-4176-8F1A-27A440B0B4B6}">
      <dgm:prSet/>
      <dgm:spPr/>
      <dgm:t>
        <a:bodyPr/>
        <a:lstStyle/>
        <a:p>
          <a:endParaRPr lang="ru-RU"/>
        </a:p>
      </dgm:t>
    </dgm:pt>
    <dgm:pt modelId="{B66A04E8-07FA-4855-809A-D90EDC7D5C7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2-й и 3-й час – по 500 мл физ. раствора;</a:t>
          </a:r>
          <a:endParaRPr lang="ru-RU" b="1" dirty="0"/>
        </a:p>
      </dgm:t>
    </dgm:pt>
    <dgm:pt modelId="{36C7A7E7-4A6C-44EF-B5CD-50B3C94196DF}" type="parTrans" cxnId="{8E0D2B34-AABC-434C-9E12-C5250E2D2FB9}">
      <dgm:prSet/>
      <dgm:spPr/>
      <dgm:t>
        <a:bodyPr/>
        <a:lstStyle/>
        <a:p>
          <a:endParaRPr lang="ru-RU"/>
        </a:p>
      </dgm:t>
    </dgm:pt>
    <dgm:pt modelId="{0275996B-228E-4554-A60F-19B4794D3D1A}" type="sibTrans" cxnId="{8E0D2B34-AABC-434C-9E12-C5250E2D2FB9}">
      <dgm:prSet/>
      <dgm:spPr/>
      <dgm:t>
        <a:bodyPr/>
        <a:lstStyle/>
        <a:p>
          <a:endParaRPr lang="ru-RU"/>
        </a:p>
      </dgm:t>
    </dgm:pt>
    <dgm:pt modelId="{D538C244-CEE0-4789-BFA9-C6056FAC1973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Последующие часы – по 300-500 мл физ. раствора.</a:t>
          </a:r>
          <a:endParaRPr lang="ru-RU" b="1" dirty="0"/>
        </a:p>
      </dgm:t>
    </dgm:pt>
    <dgm:pt modelId="{827C1A44-EB43-40CC-B7D4-E6E7616A2F09}" type="parTrans" cxnId="{FE5CB24E-565B-45D1-B836-886DF2EFD74A}">
      <dgm:prSet/>
      <dgm:spPr/>
      <dgm:t>
        <a:bodyPr/>
        <a:lstStyle/>
        <a:p>
          <a:endParaRPr lang="ru-RU"/>
        </a:p>
      </dgm:t>
    </dgm:pt>
    <dgm:pt modelId="{18C6D1DF-070B-4C06-B600-74C56186BDAE}" type="sibTrans" cxnId="{FE5CB24E-565B-45D1-B836-886DF2EFD74A}">
      <dgm:prSet/>
      <dgm:spPr/>
      <dgm:t>
        <a:bodyPr/>
        <a:lstStyle/>
        <a:p>
          <a:endParaRPr lang="ru-RU"/>
        </a:p>
      </dgm:t>
    </dgm:pt>
    <dgm:pt modelId="{32A89C23-D455-4669-9547-4C640E75DFD9}" type="pres">
      <dgm:prSet presAssocID="{56DA1C6C-6E86-416C-BBDD-D9F9D150A7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E4E098-AFF2-46A5-A563-01E6D54EAEC3}" type="pres">
      <dgm:prSet presAssocID="{FF1CC5F7-459C-4A7F-A1A0-B68E44DC624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E31C5-A039-4CDF-BF8E-C2A2E0D699A5}" type="pres">
      <dgm:prSet presAssocID="{1CF52348-E66B-4A2B-BF86-9E9C61B58B5F}" presName="parTxOnly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6E7373E3-F588-4F92-BE52-A902ECB6248F}" type="pres">
      <dgm:prSet presAssocID="{B66A04E8-07FA-4855-809A-D90EDC7D5C7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15157-8B2C-469D-BAE0-60221E8518F1}" type="pres">
      <dgm:prSet presAssocID="{0275996B-228E-4554-A60F-19B4794D3D1A}" presName="parTxOnly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10B822F6-ACFE-4EF7-AC13-8E2F8DEAEF15}" type="pres">
      <dgm:prSet presAssocID="{D538C244-CEE0-4789-BFA9-C6056FAC1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001BB2-3D8C-4187-85BD-593091DC9D84}" type="presOf" srcId="{56DA1C6C-6E86-416C-BBDD-D9F9D150A7D2}" destId="{32A89C23-D455-4669-9547-4C640E75DFD9}" srcOrd="0" destOrd="0" presId="urn:microsoft.com/office/officeart/2005/8/layout/chevron1"/>
    <dgm:cxn modelId="{15A3230A-D098-4816-87AC-7431F873E99E}" type="presOf" srcId="{B66A04E8-07FA-4855-809A-D90EDC7D5C78}" destId="{6E7373E3-F588-4F92-BE52-A902ECB6248F}" srcOrd="0" destOrd="0" presId="urn:microsoft.com/office/officeart/2005/8/layout/chevron1"/>
    <dgm:cxn modelId="{F9B56154-7262-4C90-BB28-75A00221F752}" type="presOf" srcId="{FF1CC5F7-459C-4A7F-A1A0-B68E44DC624C}" destId="{D4E4E098-AFF2-46A5-A563-01E6D54EAEC3}" srcOrd="0" destOrd="0" presId="urn:microsoft.com/office/officeart/2005/8/layout/chevron1"/>
    <dgm:cxn modelId="{8E0D2B34-AABC-434C-9E12-C5250E2D2FB9}" srcId="{56DA1C6C-6E86-416C-BBDD-D9F9D150A7D2}" destId="{B66A04E8-07FA-4855-809A-D90EDC7D5C78}" srcOrd="1" destOrd="0" parTransId="{36C7A7E7-4A6C-44EF-B5CD-50B3C94196DF}" sibTransId="{0275996B-228E-4554-A60F-19B4794D3D1A}"/>
    <dgm:cxn modelId="{C2405FDC-25D5-4BE2-A538-FB98D5DF16DF}" type="presOf" srcId="{D538C244-CEE0-4789-BFA9-C6056FAC1973}" destId="{10B822F6-ACFE-4EF7-AC13-8E2F8DEAEF15}" srcOrd="0" destOrd="0" presId="urn:microsoft.com/office/officeart/2005/8/layout/chevron1"/>
    <dgm:cxn modelId="{FE5CB24E-565B-45D1-B836-886DF2EFD74A}" srcId="{56DA1C6C-6E86-416C-BBDD-D9F9D150A7D2}" destId="{D538C244-CEE0-4789-BFA9-C6056FAC1973}" srcOrd="2" destOrd="0" parTransId="{827C1A44-EB43-40CC-B7D4-E6E7616A2F09}" sibTransId="{18C6D1DF-070B-4C06-B600-74C56186BDAE}"/>
    <dgm:cxn modelId="{E154151C-F871-4176-8F1A-27A440B0B4B6}" srcId="{56DA1C6C-6E86-416C-BBDD-D9F9D150A7D2}" destId="{FF1CC5F7-459C-4A7F-A1A0-B68E44DC624C}" srcOrd="0" destOrd="0" parTransId="{627220D8-8BF4-442B-87D7-3CF102208A6A}" sibTransId="{1CF52348-E66B-4A2B-BF86-9E9C61B58B5F}"/>
    <dgm:cxn modelId="{C0C45C90-C02C-4D9B-89F3-608B29F40326}" type="presParOf" srcId="{32A89C23-D455-4669-9547-4C640E75DFD9}" destId="{D4E4E098-AFF2-46A5-A563-01E6D54EAEC3}" srcOrd="0" destOrd="0" presId="urn:microsoft.com/office/officeart/2005/8/layout/chevron1"/>
    <dgm:cxn modelId="{C20690AF-056A-49AF-A790-37396A5BFFB5}" type="presParOf" srcId="{32A89C23-D455-4669-9547-4C640E75DFD9}" destId="{CE7E31C5-A039-4CDF-BF8E-C2A2E0D699A5}" srcOrd="1" destOrd="0" presId="urn:microsoft.com/office/officeart/2005/8/layout/chevron1"/>
    <dgm:cxn modelId="{75E80D0C-829D-456E-B1BB-0297E75840CE}" type="presParOf" srcId="{32A89C23-D455-4669-9547-4C640E75DFD9}" destId="{6E7373E3-F588-4F92-BE52-A902ECB6248F}" srcOrd="2" destOrd="0" presId="urn:microsoft.com/office/officeart/2005/8/layout/chevron1"/>
    <dgm:cxn modelId="{1FCC52FB-3282-4513-9B1F-DE030AB3F93A}" type="presParOf" srcId="{32A89C23-D455-4669-9547-4C640E75DFD9}" destId="{45615157-8B2C-469D-BAE0-60221E8518F1}" srcOrd="3" destOrd="0" presId="urn:microsoft.com/office/officeart/2005/8/layout/chevron1"/>
    <dgm:cxn modelId="{4D3F8F1F-390D-4E4F-9809-41F3C6EF7B3E}" type="presParOf" srcId="{32A89C23-D455-4669-9547-4C640E75DFD9}" destId="{10B822F6-ACFE-4EF7-AC13-8E2F8DEAEF1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C16FB4-E4E6-4EBE-A609-77AEE68F3F96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4CC0C1DB-8AA6-4B75-8EFE-FD8A9B2053F0}">
      <dgm:prSet phldrT="[Текст]" custT="1"/>
      <dgm:spPr>
        <a:solidFill>
          <a:srgbClr val="FFFF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1-й час: </a:t>
          </a:r>
          <a:endParaRPr lang="ru-RU" sz="24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FFF22A-4156-40BE-8887-58033DC85D29}" type="parTrans" cxnId="{CEEE4851-C601-409D-A9FC-B08C90F280CD}">
      <dgm:prSet/>
      <dgm:spPr/>
      <dgm:t>
        <a:bodyPr/>
        <a:lstStyle/>
        <a:p>
          <a:endParaRPr lang="ru-RU"/>
        </a:p>
      </dgm:t>
    </dgm:pt>
    <dgm:pt modelId="{0BF0F6E2-4F6F-4867-906D-1C3F7B4DAD96}" type="sibTrans" cxnId="{CEEE4851-C601-409D-A9FC-B08C90F280CD}">
      <dgm:prSet/>
      <dgm:spPr/>
      <dgm:t>
        <a:bodyPr/>
        <a:lstStyle/>
        <a:p>
          <a:endParaRPr lang="ru-RU"/>
        </a:p>
      </dgm:t>
    </dgm:pt>
    <dgm:pt modelId="{68422206-1556-4C0E-8DA5-907A0BCE9755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/>
            <a:t>10-14 </a:t>
          </a:r>
          <a:r>
            <a:rPr lang="ru-RU" sz="2000" b="1" dirty="0" err="1" smtClean="0"/>
            <a:t>ед</a:t>
          </a:r>
          <a:r>
            <a:rPr lang="ru-RU" sz="2000" b="1" dirty="0" smtClean="0"/>
            <a:t> инсулина короткого действия в/</a:t>
          </a:r>
          <a:r>
            <a:rPr lang="ru-RU" sz="2000" b="1" dirty="0" err="1" smtClean="0"/>
            <a:t>в</a:t>
          </a:r>
          <a:r>
            <a:rPr lang="ru-RU" sz="2000" b="1" dirty="0" smtClean="0"/>
            <a:t> </a:t>
          </a:r>
          <a:r>
            <a:rPr lang="ru-RU" sz="2000" b="1" dirty="0" err="1" smtClean="0"/>
            <a:t>струйно</a:t>
          </a:r>
          <a:r>
            <a:rPr lang="ru-RU" sz="2000" b="1" dirty="0" smtClean="0"/>
            <a:t>.</a:t>
          </a:r>
          <a:endParaRPr lang="ru-RU" sz="2000" b="1" dirty="0"/>
        </a:p>
      </dgm:t>
    </dgm:pt>
    <dgm:pt modelId="{9B50C45D-497C-4AA0-9191-25DC96AC3E50}" type="parTrans" cxnId="{A7B52EA9-B79D-41E5-97CA-95ED377743E6}">
      <dgm:prSet/>
      <dgm:spPr/>
      <dgm:t>
        <a:bodyPr/>
        <a:lstStyle/>
        <a:p>
          <a:endParaRPr lang="ru-RU"/>
        </a:p>
      </dgm:t>
    </dgm:pt>
    <dgm:pt modelId="{51674036-1BC6-46E9-92D7-F698DF6C6F68}" type="sibTrans" cxnId="{A7B52EA9-B79D-41E5-97CA-95ED377743E6}">
      <dgm:prSet/>
      <dgm:spPr/>
      <dgm:t>
        <a:bodyPr/>
        <a:lstStyle/>
        <a:p>
          <a:endParaRPr lang="ru-RU"/>
        </a:p>
      </dgm:t>
    </dgm:pt>
    <dgm:pt modelId="{66037A0C-52D6-4100-B439-14BEA34ED1EC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/>
            <a:t>Необходимое количество </a:t>
          </a:r>
          <a:r>
            <a:rPr lang="ru-RU" sz="2000" b="1" dirty="0" err="1" smtClean="0"/>
            <a:t>ед</a:t>
          </a:r>
          <a:r>
            <a:rPr lang="ru-RU" sz="2000" b="1" dirty="0" smtClean="0"/>
            <a:t> инсулина набрать в инсулиновый шприц и добрать до 1 мл 0,9% </a:t>
          </a:r>
          <a:r>
            <a:rPr lang="ru-RU" sz="2000" b="1" dirty="0" err="1" smtClean="0"/>
            <a:t>р-ром</a:t>
          </a:r>
          <a:r>
            <a:rPr lang="ru-RU" sz="2000" b="1" dirty="0" smtClean="0"/>
            <a:t>  </a:t>
          </a:r>
          <a:r>
            <a:rPr lang="en-US" sz="2000" b="1" dirty="0" err="1" smtClean="0"/>
            <a:t>NaCl</a:t>
          </a:r>
          <a:r>
            <a:rPr lang="ru-RU" sz="2000" b="1" dirty="0" smtClean="0"/>
            <a:t>, вводится в течении 1 минуты.</a:t>
          </a:r>
          <a:endParaRPr lang="ru-RU" sz="2000" b="1" dirty="0"/>
        </a:p>
      </dgm:t>
    </dgm:pt>
    <dgm:pt modelId="{88B95F8A-97A5-45BD-8B1B-0DB344D1785E}" type="parTrans" cxnId="{CEF7BCB6-E85B-4BD5-A780-BF32EE6076FE}">
      <dgm:prSet/>
      <dgm:spPr/>
      <dgm:t>
        <a:bodyPr/>
        <a:lstStyle/>
        <a:p>
          <a:endParaRPr lang="ru-RU"/>
        </a:p>
      </dgm:t>
    </dgm:pt>
    <dgm:pt modelId="{9F40EF1E-85F0-4358-AC56-6745451C522E}" type="sibTrans" cxnId="{CEF7BCB6-E85B-4BD5-A780-BF32EE6076FE}">
      <dgm:prSet/>
      <dgm:spPr/>
      <dgm:t>
        <a:bodyPr/>
        <a:lstStyle/>
        <a:p>
          <a:endParaRPr lang="ru-RU"/>
        </a:p>
      </dgm:t>
    </dgm:pt>
    <dgm:pt modelId="{0BAE31B4-5554-45EB-892A-1935E55FB751}">
      <dgm:prSet phldrT="[Текст]"/>
      <dgm:spPr>
        <a:solidFill>
          <a:srgbClr val="00B0F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последующие часы (до снижения гликемии до 14 </a:t>
          </a:r>
          <a:r>
            <a:rPr lang="ru-RU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ммоль</a:t>
          </a:r>
          <a:r>
            <a: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/л):</a:t>
          </a:r>
          <a:endParaRPr lang="ru-RU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5D41E9-A934-4F82-8EE3-089B4DEA20DE}" type="parTrans" cxnId="{5B3DF043-7E70-4E77-8AA2-7FFE43978BB1}">
      <dgm:prSet/>
      <dgm:spPr/>
      <dgm:t>
        <a:bodyPr/>
        <a:lstStyle/>
        <a:p>
          <a:endParaRPr lang="ru-RU"/>
        </a:p>
      </dgm:t>
    </dgm:pt>
    <dgm:pt modelId="{715A4621-8453-44F3-9665-D34A1EE61889}" type="sibTrans" cxnId="{5B3DF043-7E70-4E77-8AA2-7FFE43978BB1}">
      <dgm:prSet/>
      <dgm:spPr/>
      <dgm:t>
        <a:bodyPr/>
        <a:lstStyle/>
        <a:p>
          <a:endParaRPr lang="ru-RU"/>
        </a:p>
      </dgm:t>
    </dgm:pt>
    <dgm:pt modelId="{ED856DD4-7BC2-4B42-825E-B73BB91A8272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/>
            <a:t>Инсулин короткого действия по 4-8 </a:t>
          </a:r>
          <a:r>
            <a:rPr lang="ru-RU" sz="2000" b="1" dirty="0" err="1" smtClean="0"/>
            <a:t>ед</a:t>
          </a:r>
          <a:r>
            <a:rPr lang="ru-RU" sz="2000" b="1" dirty="0" smtClean="0"/>
            <a:t> в  час (в среднем 6 </a:t>
          </a:r>
          <a:r>
            <a:rPr lang="ru-RU" sz="2000" b="1" dirty="0" err="1" smtClean="0"/>
            <a:t>ед</a:t>
          </a:r>
          <a:r>
            <a:rPr lang="ru-RU" sz="2000" b="1" dirty="0" smtClean="0"/>
            <a:t>/час) в/</a:t>
          </a:r>
          <a:r>
            <a:rPr lang="ru-RU" sz="2000" b="1" dirty="0" err="1" smtClean="0"/>
            <a:t>в</a:t>
          </a:r>
          <a:r>
            <a:rPr lang="ru-RU" sz="2000" b="1" dirty="0" smtClean="0"/>
            <a:t> непрерывно с помощью </a:t>
          </a:r>
          <a:r>
            <a:rPr lang="ru-RU" sz="2000" b="1" dirty="0" err="1" smtClean="0"/>
            <a:t>перфузора</a:t>
          </a:r>
          <a:r>
            <a:rPr lang="ru-RU" sz="2000" b="1" dirty="0" smtClean="0"/>
            <a:t> (</a:t>
          </a:r>
          <a:r>
            <a:rPr lang="ru-RU" sz="2000" b="1" dirty="0" err="1" smtClean="0"/>
            <a:t>инфузомата</a:t>
          </a:r>
          <a:r>
            <a:rPr lang="ru-RU" sz="2000" b="1" dirty="0" smtClean="0"/>
            <a:t>) или 1 раз в час в «резинку» </a:t>
          </a:r>
          <a:r>
            <a:rPr lang="ru-RU" sz="2000" b="1" dirty="0" err="1" smtClean="0"/>
            <a:t>инфузионной</a:t>
          </a:r>
          <a:r>
            <a:rPr lang="ru-RU" sz="2000" b="1" dirty="0" smtClean="0"/>
            <a:t> системы.</a:t>
          </a:r>
          <a:endParaRPr lang="ru-RU" sz="2000" b="1" dirty="0"/>
        </a:p>
      </dgm:t>
    </dgm:pt>
    <dgm:pt modelId="{1612380A-51F8-4877-8C1F-5D8536971266}" type="parTrans" cxnId="{194EBC1A-26FF-4AEF-83E1-5FAB6D0458B8}">
      <dgm:prSet/>
      <dgm:spPr/>
      <dgm:t>
        <a:bodyPr/>
        <a:lstStyle/>
        <a:p>
          <a:endParaRPr lang="ru-RU"/>
        </a:p>
      </dgm:t>
    </dgm:pt>
    <dgm:pt modelId="{CFDCDC1E-7174-446E-927F-261CC7DDF8C2}" type="sibTrans" cxnId="{194EBC1A-26FF-4AEF-83E1-5FAB6D0458B8}">
      <dgm:prSet/>
      <dgm:spPr/>
      <dgm:t>
        <a:bodyPr/>
        <a:lstStyle/>
        <a:p>
          <a:endParaRPr lang="ru-RU"/>
        </a:p>
      </dgm:t>
    </dgm:pt>
    <dgm:pt modelId="{015D4B9C-EC4E-4420-98C2-B84D933974F8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/>
            <a:t>50 </a:t>
          </a:r>
          <a:r>
            <a:rPr lang="ru-RU" sz="2000" b="1" dirty="0" err="1" smtClean="0"/>
            <a:t>ед</a:t>
          </a:r>
          <a:r>
            <a:rPr lang="ru-RU" sz="2000" b="1" dirty="0" smtClean="0"/>
            <a:t> инсулина  +  2 мл 20% сывороточного альбумина человека, довести общий объем смеси до 50 мл с помощью 0,95% </a:t>
          </a:r>
          <a:r>
            <a:rPr lang="ru-RU" sz="2000" b="1" dirty="0" err="1" smtClean="0"/>
            <a:t>р-ра</a:t>
          </a:r>
          <a:r>
            <a:rPr lang="ru-RU" sz="2000" b="1" dirty="0" smtClean="0"/>
            <a:t> </a:t>
          </a:r>
          <a:r>
            <a:rPr lang="en-US" sz="2000" b="1" dirty="0" err="1" smtClean="0"/>
            <a:t>NaCl</a:t>
          </a:r>
          <a:r>
            <a:rPr lang="ru-RU" sz="2000" b="1" dirty="0" smtClean="0"/>
            <a:t>.</a:t>
          </a:r>
          <a:endParaRPr lang="ru-RU" sz="2000" b="1" dirty="0"/>
        </a:p>
      </dgm:t>
    </dgm:pt>
    <dgm:pt modelId="{47762DE4-BAA7-45C7-91CB-C9358AD55ECD}" type="parTrans" cxnId="{2EEA0019-B4A1-4FF8-A2C1-8D959F43E75A}">
      <dgm:prSet/>
      <dgm:spPr/>
      <dgm:t>
        <a:bodyPr/>
        <a:lstStyle/>
        <a:p>
          <a:endParaRPr lang="ru-RU"/>
        </a:p>
      </dgm:t>
    </dgm:pt>
    <dgm:pt modelId="{86B80B72-4025-4F71-B7A0-5D0765492F44}" type="sibTrans" cxnId="{2EEA0019-B4A1-4FF8-A2C1-8D959F43E75A}">
      <dgm:prSet/>
      <dgm:spPr/>
      <dgm:t>
        <a:bodyPr/>
        <a:lstStyle/>
        <a:p>
          <a:endParaRPr lang="ru-RU"/>
        </a:p>
      </dgm:t>
    </dgm:pt>
    <dgm:pt modelId="{03F79A80-DA11-4CED-A0DE-9B5B0F39B881}" type="pres">
      <dgm:prSet presAssocID="{63C16FB4-E4E6-4EBE-A609-77AEE68F3F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4ADE31-0826-4EF7-AD8F-DD016411EF7C}" type="pres">
      <dgm:prSet presAssocID="{4CC0C1DB-8AA6-4B75-8EFE-FD8A9B2053F0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BC236265-8914-42B0-BE18-71572F83E5E7}" type="pres">
      <dgm:prSet presAssocID="{4CC0C1DB-8AA6-4B75-8EFE-FD8A9B2053F0}" presName="parentShp" presStyleLbl="node1" presStyleIdx="0" presStyleCnt="2" custScaleX="67213" custLinFactNeighborX="-929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1E10-34A8-40B3-AAB5-AF74ED1EA789}" type="pres">
      <dgm:prSet presAssocID="{4CC0C1DB-8AA6-4B75-8EFE-FD8A9B2053F0}" presName="childShp" presStyleLbl="bgAccFollowNode1" presStyleIdx="0" presStyleCnt="2" custScaleX="118579" custScaleY="167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518AF-058C-4805-A4D9-5A0119757528}" type="pres">
      <dgm:prSet presAssocID="{0BF0F6E2-4F6F-4867-906D-1C3F7B4DAD96}" presName="spacing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1DDC53DA-3919-4897-8DB7-2EB13DC8477E}" type="pres">
      <dgm:prSet presAssocID="{0BAE31B4-5554-45EB-892A-1935E55FB751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8863592C-84D4-4D3B-A8A5-984C93C59176}" type="pres">
      <dgm:prSet presAssocID="{0BAE31B4-5554-45EB-892A-1935E55FB751}" presName="parentShp" presStyleLbl="node1" presStyleIdx="1" presStyleCnt="2" custScaleX="68033" custLinFactNeighborX="-9290" custLinFactNeighborY="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A0461-0A55-4216-8E39-C9804F772ABF}" type="pres">
      <dgm:prSet presAssocID="{0BAE31B4-5554-45EB-892A-1935E55FB751}" presName="childShp" presStyleLbl="bgAccFollowNode1" presStyleIdx="1" presStyleCnt="2" custScaleX="119126" custScaleY="23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1DFFB-B339-4FBF-8F28-5184A4C3EC13}" type="presOf" srcId="{66037A0C-52D6-4100-B439-14BEA34ED1EC}" destId="{0CCF1E10-34A8-40B3-AAB5-AF74ED1EA789}" srcOrd="0" destOrd="1" presId="urn:microsoft.com/office/officeart/2005/8/layout/vList6"/>
    <dgm:cxn modelId="{BFDBE928-F707-4640-8552-06BD63898760}" type="presOf" srcId="{ED856DD4-7BC2-4B42-825E-B73BB91A8272}" destId="{84DA0461-0A55-4216-8E39-C9804F772ABF}" srcOrd="0" destOrd="0" presId="urn:microsoft.com/office/officeart/2005/8/layout/vList6"/>
    <dgm:cxn modelId="{ECB16429-8201-43F6-AD18-707673712CB5}" type="presOf" srcId="{4CC0C1DB-8AA6-4B75-8EFE-FD8A9B2053F0}" destId="{BC236265-8914-42B0-BE18-71572F83E5E7}" srcOrd="0" destOrd="0" presId="urn:microsoft.com/office/officeart/2005/8/layout/vList6"/>
    <dgm:cxn modelId="{A7B52EA9-B79D-41E5-97CA-95ED377743E6}" srcId="{4CC0C1DB-8AA6-4B75-8EFE-FD8A9B2053F0}" destId="{68422206-1556-4C0E-8DA5-907A0BCE9755}" srcOrd="0" destOrd="0" parTransId="{9B50C45D-497C-4AA0-9191-25DC96AC3E50}" sibTransId="{51674036-1BC6-46E9-92D7-F698DF6C6F68}"/>
    <dgm:cxn modelId="{8CE90C35-B8C1-4ADA-9108-D6D447DEC7C2}" type="presOf" srcId="{015D4B9C-EC4E-4420-98C2-B84D933974F8}" destId="{84DA0461-0A55-4216-8E39-C9804F772ABF}" srcOrd="0" destOrd="1" presId="urn:microsoft.com/office/officeart/2005/8/layout/vList6"/>
    <dgm:cxn modelId="{E4A05C1C-786F-40E8-8C22-BC24E3C55F6F}" type="presOf" srcId="{68422206-1556-4C0E-8DA5-907A0BCE9755}" destId="{0CCF1E10-34A8-40B3-AAB5-AF74ED1EA789}" srcOrd="0" destOrd="0" presId="urn:microsoft.com/office/officeart/2005/8/layout/vList6"/>
    <dgm:cxn modelId="{2C04C1E8-F2DD-470A-8736-F96E020F5E0A}" type="presOf" srcId="{0BAE31B4-5554-45EB-892A-1935E55FB751}" destId="{8863592C-84D4-4D3B-A8A5-984C93C59176}" srcOrd="0" destOrd="0" presId="urn:microsoft.com/office/officeart/2005/8/layout/vList6"/>
    <dgm:cxn modelId="{194EBC1A-26FF-4AEF-83E1-5FAB6D0458B8}" srcId="{0BAE31B4-5554-45EB-892A-1935E55FB751}" destId="{ED856DD4-7BC2-4B42-825E-B73BB91A8272}" srcOrd="0" destOrd="0" parTransId="{1612380A-51F8-4877-8C1F-5D8536971266}" sibTransId="{CFDCDC1E-7174-446E-927F-261CC7DDF8C2}"/>
    <dgm:cxn modelId="{2EEA0019-B4A1-4FF8-A2C1-8D959F43E75A}" srcId="{0BAE31B4-5554-45EB-892A-1935E55FB751}" destId="{015D4B9C-EC4E-4420-98C2-B84D933974F8}" srcOrd="1" destOrd="0" parTransId="{47762DE4-BAA7-45C7-91CB-C9358AD55ECD}" sibTransId="{86B80B72-4025-4F71-B7A0-5D0765492F44}"/>
    <dgm:cxn modelId="{CB06D5BD-51F9-4983-9413-F17ADEDBF46E}" type="presOf" srcId="{63C16FB4-E4E6-4EBE-A609-77AEE68F3F96}" destId="{03F79A80-DA11-4CED-A0DE-9B5B0F39B881}" srcOrd="0" destOrd="0" presId="urn:microsoft.com/office/officeart/2005/8/layout/vList6"/>
    <dgm:cxn modelId="{CEEE4851-C601-409D-A9FC-B08C90F280CD}" srcId="{63C16FB4-E4E6-4EBE-A609-77AEE68F3F96}" destId="{4CC0C1DB-8AA6-4B75-8EFE-FD8A9B2053F0}" srcOrd="0" destOrd="0" parTransId="{1EFFF22A-4156-40BE-8887-58033DC85D29}" sibTransId="{0BF0F6E2-4F6F-4867-906D-1C3F7B4DAD96}"/>
    <dgm:cxn modelId="{5B3DF043-7E70-4E77-8AA2-7FFE43978BB1}" srcId="{63C16FB4-E4E6-4EBE-A609-77AEE68F3F96}" destId="{0BAE31B4-5554-45EB-892A-1935E55FB751}" srcOrd="1" destOrd="0" parTransId="{235D41E9-A934-4F82-8EE3-089B4DEA20DE}" sibTransId="{715A4621-8453-44F3-9665-D34A1EE61889}"/>
    <dgm:cxn modelId="{CEF7BCB6-E85B-4BD5-A780-BF32EE6076FE}" srcId="{4CC0C1DB-8AA6-4B75-8EFE-FD8A9B2053F0}" destId="{66037A0C-52D6-4100-B439-14BEA34ED1EC}" srcOrd="1" destOrd="0" parTransId="{88B95F8A-97A5-45BD-8B1B-0DB344D1785E}" sibTransId="{9F40EF1E-85F0-4358-AC56-6745451C522E}"/>
    <dgm:cxn modelId="{073762C3-6427-480A-9E55-A18A00EF82F4}" type="presParOf" srcId="{03F79A80-DA11-4CED-A0DE-9B5B0F39B881}" destId="{CC4ADE31-0826-4EF7-AD8F-DD016411EF7C}" srcOrd="0" destOrd="0" presId="urn:microsoft.com/office/officeart/2005/8/layout/vList6"/>
    <dgm:cxn modelId="{1AF98162-3FD2-4285-8A4F-A575B18AB4F7}" type="presParOf" srcId="{CC4ADE31-0826-4EF7-AD8F-DD016411EF7C}" destId="{BC236265-8914-42B0-BE18-71572F83E5E7}" srcOrd="0" destOrd="0" presId="urn:microsoft.com/office/officeart/2005/8/layout/vList6"/>
    <dgm:cxn modelId="{191062C8-EFDF-4E5F-BB0A-1D2459988CA8}" type="presParOf" srcId="{CC4ADE31-0826-4EF7-AD8F-DD016411EF7C}" destId="{0CCF1E10-34A8-40B3-AAB5-AF74ED1EA789}" srcOrd="1" destOrd="0" presId="urn:microsoft.com/office/officeart/2005/8/layout/vList6"/>
    <dgm:cxn modelId="{A93CFE71-5F05-4381-BE2B-14501255148D}" type="presParOf" srcId="{03F79A80-DA11-4CED-A0DE-9B5B0F39B881}" destId="{30E518AF-058C-4805-A4D9-5A0119757528}" srcOrd="1" destOrd="0" presId="urn:microsoft.com/office/officeart/2005/8/layout/vList6"/>
    <dgm:cxn modelId="{3FE151E0-EE59-4417-8321-E8555CD0C902}" type="presParOf" srcId="{03F79A80-DA11-4CED-A0DE-9B5B0F39B881}" destId="{1DDC53DA-3919-4897-8DB7-2EB13DC8477E}" srcOrd="2" destOrd="0" presId="urn:microsoft.com/office/officeart/2005/8/layout/vList6"/>
    <dgm:cxn modelId="{E202E912-685B-46C5-9B1B-6D1698226846}" type="presParOf" srcId="{1DDC53DA-3919-4897-8DB7-2EB13DC8477E}" destId="{8863592C-84D4-4D3B-A8A5-984C93C59176}" srcOrd="0" destOrd="0" presId="urn:microsoft.com/office/officeart/2005/8/layout/vList6"/>
    <dgm:cxn modelId="{9C348C93-194F-4507-BAA2-9A9FE4F94FC4}" type="presParOf" srcId="{1DDC53DA-3919-4897-8DB7-2EB13DC8477E}" destId="{84DA0461-0A55-4216-8E39-C9804F772AB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0BCFF-3427-47B4-8683-79CAE6427C29}" type="doc">
      <dgm:prSet loTypeId="urn:microsoft.com/office/officeart/2005/8/layout/target3" loCatId="list" qsTypeId="urn:microsoft.com/office/officeart/2005/8/quickstyle/simple5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893ED92D-5564-4397-B7DC-EE01310104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Если через 2-3 часа после начала инсулинотерапии уровень гликемии не снижается, вдвое увеличить дозу инсулина в последующий час.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973D0A-A485-4C94-A4E2-7A63FF8E9A50}" type="parTrans" cxnId="{CADAB6B9-5C51-47AA-8533-D8ECD3CB8319}">
      <dgm:prSet/>
      <dgm:spPr/>
      <dgm:t>
        <a:bodyPr/>
        <a:lstStyle/>
        <a:p>
          <a:endParaRPr lang="ru-RU"/>
        </a:p>
      </dgm:t>
    </dgm:pt>
    <dgm:pt modelId="{C2A2E590-54E5-4CA5-A1EB-3044789AC7AE}" type="sibTrans" cxnId="{CADAB6B9-5C51-47AA-8533-D8ECD3CB8319}">
      <dgm:prSet/>
      <dgm:spPr/>
      <dgm:t>
        <a:bodyPr/>
        <a:lstStyle/>
        <a:p>
          <a:endParaRPr lang="ru-RU"/>
        </a:p>
      </dgm:t>
    </dgm:pt>
    <dgm:pt modelId="{CDA22E32-3F10-46B1-8CED-AAA922AEEA0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Скорость снижения гликемии - не более 5,5 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ммоль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/л в час и не ниже 13-14 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ммоль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/л в первые сутки (при более быстром снижении - опасность синдрома осмотического дисбаланса и отека мозга).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2D685A-F90C-414D-870B-3E5477134381}" type="parTrans" cxnId="{3B9C29CB-4059-41FA-92EB-8671DD67027D}">
      <dgm:prSet/>
      <dgm:spPr/>
      <dgm:t>
        <a:bodyPr/>
        <a:lstStyle/>
        <a:p>
          <a:endParaRPr lang="ru-RU"/>
        </a:p>
      </dgm:t>
    </dgm:pt>
    <dgm:pt modelId="{E6EADF85-2A53-4B5B-8A22-89752E3F0B4E}" type="sibTrans" cxnId="{3B9C29CB-4059-41FA-92EB-8671DD67027D}">
      <dgm:prSet/>
      <dgm:spPr/>
      <dgm:t>
        <a:bodyPr/>
        <a:lstStyle/>
        <a:p>
          <a:endParaRPr lang="ru-RU"/>
        </a:p>
      </dgm:t>
    </dgm:pt>
    <dgm:pt modelId="{06CC3D9B-3B7A-4E55-94F4-B73F6E78EB6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гликемии ниже 14 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ммоль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/л - по 3-4 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инсулина короткого действия в/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</a:t>
          </a:r>
          <a:r>
            <a:rPr 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"резинку" на каждые 20 г вводимой глюкозы (200 мл 10% или 400 мл 5% раствора глюкозы).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443D7E-D593-411A-B647-D9EF5C9476A0}" type="parTrans" cxnId="{E6778598-BBAB-4D14-8D51-C9D18F3283DC}">
      <dgm:prSet/>
      <dgm:spPr/>
      <dgm:t>
        <a:bodyPr/>
        <a:lstStyle/>
        <a:p>
          <a:endParaRPr lang="ru-RU"/>
        </a:p>
      </dgm:t>
    </dgm:pt>
    <dgm:pt modelId="{C1E9D0BF-B5DE-453C-8904-546AF2BB2EF5}" type="sibTrans" cxnId="{E6778598-BBAB-4D14-8D51-C9D18F3283DC}">
      <dgm:prSet/>
      <dgm:spPr/>
      <dgm:t>
        <a:bodyPr/>
        <a:lstStyle/>
        <a:p>
          <a:endParaRPr lang="ru-RU"/>
        </a:p>
      </dgm:t>
    </dgm:pt>
    <dgm:pt modelId="{EECC6E26-C21F-4328-9183-FB866108D8DA}" type="pres">
      <dgm:prSet presAssocID="{E5D0BCFF-3427-47B4-8683-79CAE6427C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DD311-F0CE-4953-8904-57FCC839C1C0}" type="pres">
      <dgm:prSet presAssocID="{893ED92D-5564-4397-B7DC-EE013101043D}" presName="circle1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DC9C8FE-4A98-46AB-910F-F25DF5F96963}" type="pres">
      <dgm:prSet presAssocID="{893ED92D-5564-4397-B7DC-EE013101043D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7BCA92DC-B04C-4901-B921-134ACA854A38}" type="pres">
      <dgm:prSet presAssocID="{893ED92D-5564-4397-B7DC-EE013101043D}" presName="rect1" presStyleLbl="alignAcc1" presStyleIdx="0" presStyleCnt="3" custScaleY="99812" custLinFactNeighborX="-936" custLinFactNeighborY="-4226"/>
      <dgm:spPr/>
      <dgm:t>
        <a:bodyPr/>
        <a:lstStyle/>
        <a:p>
          <a:endParaRPr lang="ru-RU"/>
        </a:p>
      </dgm:t>
    </dgm:pt>
    <dgm:pt modelId="{D00A409C-FA7F-450F-A5F3-E04469606613}" type="pres">
      <dgm:prSet presAssocID="{CDA22E32-3F10-46B1-8CED-AAA922AEEA00}" presName="vertSpace2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27310BA1-8665-43EC-A16D-A0B711EC7E1E}" type="pres">
      <dgm:prSet presAssocID="{CDA22E32-3F10-46B1-8CED-AAA922AEEA00}" presName="circle2" presStyleLbl="node1" presStyleIdx="1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12474E8-14F0-4889-A03D-3E23D1EBA7DF}" type="pres">
      <dgm:prSet presAssocID="{CDA22E32-3F10-46B1-8CED-AAA922AEEA00}" presName="rect2" presStyleLbl="alignAcc1" presStyleIdx="1" presStyleCnt="3" custScaleX="99128" custScaleY="95396"/>
      <dgm:spPr/>
      <dgm:t>
        <a:bodyPr/>
        <a:lstStyle/>
        <a:p>
          <a:endParaRPr lang="ru-RU"/>
        </a:p>
      </dgm:t>
    </dgm:pt>
    <dgm:pt modelId="{EEAD3593-9789-41A0-83CB-41844D1948A0}" type="pres">
      <dgm:prSet presAssocID="{06CC3D9B-3B7A-4E55-94F4-B73F6E78EB60}" presName="vertSpace3" presStyleLbl="node1" presStyleIdx="1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04AB99A9-6AA1-45C8-A75E-BB536CD6F3BF}" type="pres">
      <dgm:prSet presAssocID="{06CC3D9B-3B7A-4E55-94F4-B73F6E78EB60}" presName="circle3" presStyleLbl="node1" presStyleIdx="2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C08E3F9-C820-45DE-B537-2497D58A170C}" type="pres">
      <dgm:prSet presAssocID="{06CC3D9B-3B7A-4E55-94F4-B73F6E78EB60}" presName="rect3" presStyleLbl="alignAcc1" presStyleIdx="2" presStyleCnt="3" custLinFactNeighborX="1808" custLinFactNeighborY="2917"/>
      <dgm:spPr/>
      <dgm:t>
        <a:bodyPr/>
        <a:lstStyle/>
        <a:p>
          <a:endParaRPr lang="ru-RU"/>
        </a:p>
      </dgm:t>
    </dgm:pt>
    <dgm:pt modelId="{A41329CF-882E-418D-A3F8-CF0D53E263DC}" type="pres">
      <dgm:prSet presAssocID="{893ED92D-5564-4397-B7DC-EE013101043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D041A-B896-4023-B0D1-B573C75A572B}" type="pres">
      <dgm:prSet presAssocID="{CDA22E32-3F10-46B1-8CED-AAA922AEEA0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1A582-A3F1-415A-A202-6A398218B387}" type="pres">
      <dgm:prSet presAssocID="{06CC3D9B-3B7A-4E55-94F4-B73F6E78EB6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A7BFD-ADFF-4600-A4AF-75A5C46A323B}" type="presOf" srcId="{893ED92D-5564-4397-B7DC-EE013101043D}" destId="{A41329CF-882E-418D-A3F8-CF0D53E263DC}" srcOrd="1" destOrd="0" presId="urn:microsoft.com/office/officeart/2005/8/layout/target3"/>
    <dgm:cxn modelId="{CADAB6B9-5C51-47AA-8533-D8ECD3CB8319}" srcId="{E5D0BCFF-3427-47B4-8683-79CAE6427C29}" destId="{893ED92D-5564-4397-B7DC-EE013101043D}" srcOrd="0" destOrd="0" parTransId="{DF973D0A-A485-4C94-A4E2-7A63FF8E9A50}" sibTransId="{C2A2E590-54E5-4CA5-A1EB-3044789AC7AE}"/>
    <dgm:cxn modelId="{1D19F36C-3444-40B3-8C23-440E93B91336}" type="presOf" srcId="{893ED92D-5564-4397-B7DC-EE013101043D}" destId="{7BCA92DC-B04C-4901-B921-134ACA854A38}" srcOrd="0" destOrd="0" presId="urn:microsoft.com/office/officeart/2005/8/layout/target3"/>
    <dgm:cxn modelId="{5D415863-3D90-419A-9DC9-A3C81B0C6EB1}" type="presOf" srcId="{E5D0BCFF-3427-47B4-8683-79CAE6427C29}" destId="{EECC6E26-C21F-4328-9183-FB866108D8DA}" srcOrd="0" destOrd="0" presId="urn:microsoft.com/office/officeart/2005/8/layout/target3"/>
    <dgm:cxn modelId="{4C18BF16-ED05-4373-8319-EE6FC7B6724C}" type="presOf" srcId="{06CC3D9B-3B7A-4E55-94F4-B73F6E78EB60}" destId="{DC08E3F9-C820-45DE-B537-2497D58A170C}" srcOrd="0" destOrd="0" presId="urn:microsoft.com/office/officeart/2005/8/layout/target3"/>
    <dgm:cxn modelId="{3B9C29CB-4059-41FA-92EB-8671DD67027D}" srcId="{E5D0BCFF-3427-47B4-8683-79CAE6427C29}" destId="{CDA22E32-3F10-46B1-8CED-AAA922AEEA00}" srcOrd="1" destOrd="0" parTransId="{F12D685A-F90C-414D-870B-3E5477134381}" sibTransId="{E6EADF85-2A53-4B5B-8A22-89752E3F0B4E}"/>
    <dgm:cxn modelId="{E6778598-BBAB-4D14-8D51-C9D18F3283DC}" srcId="{E5D0BCFF-3427-47B4-8683-79CAE6427C29}" destId="{06CC3D9B-3B7A-4E55-94F4-B73F6E78EB60}" srcOrd="2" destOrd="0" parTransId="{9C443D7E-D593-411A-B647-D9EF5C9476A0}" sibTransId="{C1E9D0BF-B5DE-453C-8904-546AF2BB2EF5}"/>
    <dgm:cxn modelId="{234D3BC9-B7CD-45F1-8793-B715D582423C}" type="presOf" srcId="{CDA22E32-3F10-46B1-8CED-AAA922AEEA00}" destId="{512474E8-14F0-4889-A03D-3E23D1EBA7DF}" srcOrd="0" destOrd="0" presId="urn:microsoft.com/office/officeart/2005/8/layout/target3"/>
    <dgm:cxn modelId="{A46A1C48-62CC-41F2-A2ED-BDBB85DA71A4}" type="presOf" srcId="{CDA22E32-3F10-46B1-8CED-AAA922AEEA00}" destId="{997D041A-B896-4023-B0D1-B573C75A572B}" srcOrd="1" destOrd="0" presId="urn:microsoft.com/office/officeart/2005/8/layout/target3"/>
    <dgm:cxn modelId="{C2BAFCAA-87D1-4C6C-86C5-9589087BE2BB}" type="presOf" srcId="{06CC3D9B-3B7A-4E55-94F4-B73F6E78EB60}" destId="{31B1A582-A3F1-415A-A202-6A398218B387}" srcOrd="1" destOrd="0" presId="urn:microsoft.com/office/officeart/2005/8/layout/target3"/>
    <dgm:cxn modelId="{44FB7827-3BBF-4355-97F4-C90FFBD5F678}" type="presParOf" srcId="{EECC6E26-C21F-4328-9183-FB866108D8DA}" destId="{BEEDD311-F0CE-4953-8904-57FCC839C1C0}" srcOrd="0" destOrd="0" presId="urn:microsoft.com/office/officeart/2005/8/layout/target3"/>
    <dgm:cxn modelId="{540A9E57-313E-42B5-941A-CC90321091E7}" type="presParOf" srcId="{EECC6E26-C21F-4328-9183-FB866108D8DA}" destId="{4DC9C8FE-4A98-46AB-910F-F25DF5F96963}" srcOrd="1" destOrd="0" presId="urn:microsoft.com/office/officeart/2005/8/layout/target3"/>
    <dgm:cxn modelId="{9F16B667-C6B4-4D81-9E42-3715B2F0295A}" type="presParOf" srcId="{EECC6E26-C21F-4328-9183-FB866108D8DA}" destId="{7BCA92DC-B04C-4901-B921-134ACA854A38}" srcOrd="2" destOrd="0" presId="urn:microsoft.com/office/officeart/2005/8/layout/target3"/>
    <dgm:cxn modelId="{C0B3AB3A-1E44-4BC5-B62A-F0A60398956F}" type="presParOf" srcId="{EECC6E26-C21F-4328-9183-FB866108D8DA}" destId="{D00A409C-FA7F-450F-A5F3-E04469606613}" srcOrd="3" destOrd="0" presId="urn:microsoft.com/office/officeart/2005/8/layout/target3"/>
    <dgm:cxn modelId="{F6A27D10-FE1D-4443-A6C9-214B749BC6FF}" type="presParOf" srcId="{EECC6E26-C21F-4328-9183-FB866108D8DA}" destId="{27310BA1-8665-43EC-A16D-A0B711EC7E1E}" srcOrd="4" destOrd="0" presId="urn:microsoft.com/office/officeart/2005/8/layout/target3"/>
    <dgm:cxn modelId="{D0B3F364-B774-4A20-A0D4-66BC7394204E}" type="presParOf" srcId="{EECC6E26-C21F-4328-9183-FB866108D8DA}" destId="{512474E8-14F0-4889-A03D-3E23D1EBA7DF}" srcOrd="5" destOrd="0" presId="urn:microsoft.com/office/officeart/2005/8/layout/target3"/>
    <dgm:cxn modelId="{FC30BCDC-43E8-45B3-B50C-6FFE7EB72CCD}" type="presParOf" srcId="{EECC6E26-C21F-4328-9183-FB866108D8DA}" destId="{EEAD3593-9789-41A0-83CB-41844D1948A0}" srcOrd="6" destOrd="0" presId="urn:microsoft.com/office/officeart/2005/8/layout/target3"/>
    <dgm:cxn modelId="{B4FF9407-E4AE-4294-BBAC-69FC4A9E52A0}" type="presParOf" srcId="{EECC6E26-C21F-4328-9183-FB866108D8DA}" destId="{04AB99A9-6AA1-45C8-A75E-BB536CD6F3BF}" srcOrd="7" destOrd="0" presId="urn:microsoft.com/office/officeart/2005/8/layout/target3"/>
    <dgm:cxn modelId="{430B8D76-057F-4078-AB35-4CF61C57EF3B}" type="presParOf" srcId="{EECC6E26-C21F-4328-9183-FB866108D8DA}" destId="{DC08E3F9-C820-45DE-B537-2497D58A170C}" srcOrd="8" destOrd="0" presId="urn:microsoft.com/office/officeart/2005/8/layout/target3"/>
    <dgm:cxn modelId="{29D543A9-7FF0-4DF8-998E-62359D63D307}" type="presParOf" srcId="{EECC6E26-C21F-4328-9183-FB866108D8DA}" destId="{A41329CF-882E-418D-A3F8-CF0D53E263DC}" srcOrd="9" destOrd="0" presId="urn:microsoft.com/office/officeart/2005/8/layout/target3"/>
    <dgm:cxn modelId="{BAFAF9E0-98E5-45D7-9305-C8BA0079C16E}" type="presParOf" srcId="{EECC6E26-C21F-4328-9183-FB866108D8DA}" destId="{997D041A-B896-4023-B0D1-B573C75A572B}" srcOrd="10" destOrd="0" presId="urn:microsoft.com/office/officeart/2005/8/layout/target3"/>
    <dgm:cxn modelId="{529CCBEB-B40C-4075-9BF7-995AC6B2BE06}" type="presParOf" srcId="{EECC6E26-C21F-4328-9183-FB866108D8DA}" destId="{31B1A582-A3F1-415A-A202-6A398218B38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5D9AAD-9069-4C39-9888-086DB5EA64A7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E7ACF-C787-4CE9-B0B0-0936A7BF2728}">
      <dgm:prSet custT="1"/>
      <dgm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l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effectLst/>
            </a:rPr>
            <a:t>это острое осложнение сахарного диабета, характеризующееся выраженной гипергликемией (55,5 </a:t>
          </a:r>
          <a:r>
            <a:rPr lang="ru-RU" sz="2200" b="1" i="1" dirty="0" err="1" smtClean="0">
              <a:solidFill>
                <a:schemeClr val="tx1"/>
              </a:solidFill>
              <a:effectLst/>
            </a:rPr>
            <a:t>ммоль</a:t>
          </a:r>
          <a:r>
            <a:rPr lang="ru-RU" sz="2200" b="1" i="1" dirty="0" smtClean="0">
              <a:solidFill>
                <a:schemeClr val="tx1"/>
              </a:solidFill>
              <a:effectLst/>
            </a:rPr>
            <a:t>/л и более), </a:t>
          </a:r>
          <a:r>
            <a:rPr lang="ru-RU" sz="2200" b="1" i="1" dirty="0" err="1" smtClean="0">
              <a:solidFill>
                <a:schemeClr val="tx1"/>
              </a:solidFill>
              <a:effectLst/>
            </a:rPr>
            <a:t>гиперосмолярностью</a:t>
          </a:r>
          <a:r>
            <a:rPr lang="ru-RU" sz="2200" b="1" i="1" dirty="0" smtClean="0">
              <a:solidFill>
                <a:schemeClr val="tx1"/>
              </a:solidFill>
              <a:effectLst/>
            </a:rPr>
            <a:t> (от 330  до 500 и более </a:t>
          </a:r>
          <a:r>
            <a:rPr lang="ru-RU" sz="2200" b="1" i="1" dirty="0" err="1" smtClean="0">
              <a:solidFill>
                <a:schemeClr val="tx1"/>
              </a:solidFill>
              <a:effectLst/>
            </a:rPr>
            <a:t>мосмоль</a:t>
          </a:r>
          <a:r>
            <a:rPr lang="ru-RU" sz="2200" b="1" i="1" dirty="0" smtClean="0">
              <a:solidFill>
                <a:schemeClr val="tx1"/>
              </a:solidFill>
              <a:effectLst/>
            </a:rPr>
            <a:t>/л), клеточной дегидратацией, нарушением сознания и отсутствием </a:t>
          </a:r>
          <a:r>
            <a:rPr lang="ru-RU" sz="2200" b="1" i="1" dirty="0" err="1" smtClean="0">
              <a:solidFill>
                <a:schemeClr val="tx1"/>
              </a:solidFill>
              <a:effectLst/>
            </a:rPr>
            <a:t>кетоацидоза</a:t>
          </a:r>
          <a:r>
            <a:rPr lang="ru-RU" sz="2200" b="1" i="1" dirty="0" smtClean="0">
              <a:solidFill>
                <a:schemeClr val="tx1"/>
              </a:solidFill>
              <a:effectLst/>
            </a:rPr>
            <a:t>.</a:t>
          </a:r>
          <a:endParaRPr lang="ru-RU" sz="2200" dirty="0">
            <a:solidFill>
              <a:schemeClr val="tx1"/>
            </a:solidFill>
            <a:effectLst/>
          </a:endParaRPr>
        </a:p>
      </dgm:t>
    </dgm:pt>
    <dgm:pt modelId="{E26C220F-38FB-4BAC-9DF2-E98094C599F0}" type="parTrans" cxnId="{E852187B-B326-4DFE-A7D4-827D886BB901}">
      <dgm:prSet/>
      <dgm:spPr/>
      <dgm:t>
        <a:bodyPr/>
        <a:lstStyle/>
        <a:p>
          <a:endParaRPr lang="ru-RU"/>
        </a:p>
      </dgm:t>
    </dgm:pt>
    <dgm:pt modelId="{4F04C566-5572-410A-8700-A96EF1C8668C}" type="sibTrans" cxnId="{E852187B-B326-4DFE-A7D4-827D886BB901}">
      <dgm:prSet/>
      <dgm:spPr/>
      <dgm:t>
        <a:bodyPr/>
        <a:lstStyle/>
        <a:p>
          <a:endParaRPr lang="ru-RU"/>
        </a:p>
      </dgm:t>
    </dgm:pt>
    <dgm:pt modelId="{7F662630-B1E5-4447-B82F-704E25A4D4E7}">
      <dgm:prSet/>
      <dgm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l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 rtl="0"/>
          <a:r>
            <a:rPr lang="ru-RU" b="1" i="1" dirty="0" smtClean="0">
              <a:solidFill>
                <a:schemeClr val="tx1"/>
              </a:solidFill>
              <a:effectLst/>
            </a:rPr>
            <a:t>ГОК наблюдается </a:t>
          </a:r>
          <a:r>
            <a:rPr lang="ru-RU" b="1" i="1" dirty="0" smtClean="0">
              <a:solidFill>
                <a:schemeClr val="tx1"/>
              </a:solidFill>
              <a:effectLst/>
              <a:latin typeface="Corbel"/>
            </a:rPr>
            <a:t>≈</a:t>
          </a:r>
          <a:r>
            <a:rPr lang="ru-RU" b="1" i="1" dirty="0" smtClean="0">
              <a:solidFill>
                <a:schemeClr val="tx1"/>
              </a:solidFill>
              <a:effectLst/>
            </a:rPr>
            <a:t> в 10 раз реже, </a:t>
          </a:r>
          <a:r>
            <a:rPr lang="ru-RU" b="1" i="1" smtClean="0">
              <a:solidFill>
                <a:schemeClr val="tx1"/>
              </a:solidFill>
              <a:effectLst/>
            </a:rPr>
            <a:t>чем кетоацидоти</a:t>
          </a:r>
          <a:r>
            <a:rPr lang="en-US" b="1" i="1" smtClean="0">
              <a:solidFill>
                <a:schemeClr val="tx1"/>
              </a:solidFill>
              <a:effectLst/>
            </a:rPr>
            <a:t> </a:t>
          </a:r>
          <a:r>
            <a:rPr lang="ru-RU" b="1" i="1" dirty="0" err="1" smtClean="0">
              <a:solidFill>
                <a:schemeClr val="tx1"/>
              </a:solidFill>
              <a:effectLst/>
            </a:rPr>
            <a:t>ческая</a:t>
          </a:r>
          <a:r>
            <a:rPr lang="ru-RU" b="1" i="1" dirty="0" smtClean="0">
              <a:solidFill>
                <a:schemeClr val="tx1"/>
              </a:solidFill>
              <a:effectLst/>
            </a:rPr>
            <a:t> кома,  характерна для лиц пожилого возраста с СД 2 типа. Более чем у 1/3 этих больных СД диагностируется впервые. Смертность при ГОК достигает 50-70 % </a:t>
          </a:r>
          <a:endParaRPr lang="ru-RU" b="1" i="1" dirty="0">
            <a:solidFill>
              <a:schemeClr val="tx1"/>
            </a:solidFill>
            <a:effectLst/>
          </a:endParaRPr>
        </a:p>
      </dgm:t>
    </dgm:pt>
    <dgm:pt modelId="{A8C376F8-D246-4EC0-A7C8-D4F9028A0E0F}" type="parTrans" cxnId="{512535C8-10A7-4DF7-8605-D2863C2564BE}">
      <dgm:prSet/>
      <dgm:spPr/>
      <dgm:t>
        <a:bodyPr/>
        <a:lstStyle/>
        <a:p>
          <a:endParaRPr lang="ru-RU"/>
        </a:p>
      </dgm:t>
    </dgm:pt>
    <dgm:pt modelId="{0C1A9971-1CC3-41DA-BD01-F5C20815BE3C}" type="sibTrans" cxnId="{512535C8-10A7-4DF7-8605-D2863C2564BE}">
      <dgm:prSet/>
      <dgm:spPr/>
      <dgm:t>
        <a:bodyPr/>
        <a:lstStyle/>
        <a:p>
          <a:endParaRPr lang="ru-RU"/>
        </a:p>
      </dgm:t>
    </dgm:pt>
    <dgm:pt modelId="{094AA920-EEAD-4C0B-916C-F6587E131AC3}" type="pres">
      <dgm:prSet presAssocID="{FE5D9AAD-9069-4C39-9888-086DB5EA64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56985A-7970-424C-B7A1-DDAF4AA71211}" type="pres">
      <dgm:prSet presAssocID="{5B0E7ACF-C787-4CE9-B0B0-0936A7BF272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686E5-79A6-4279-B347-E53266047CED}" type="pres">
      <dgm:prSet presAssocID="{4F04C566-5572-410A-8700-A96EF1C8668C}" presName="sibTrans" presStyleCnt="0"/>
      <dgm:spPr/>
    </dgm:pt>
    <dgm:pt modelId="{FF3AD870-F2D4-4EC9-8399-3AA1CF79FF95}" type="pres">
      <dgm:prSet presAssocID="{7F662630-B1E5-4447-B82F-704E25A4D4E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535C8-10A7-4DF7-8605-D2863C2564BE}" srcId="{FE5D9AAD-9069-4C39-9888-086DB5EA64A7}" destId="{7F662630-B1E5-4447-B82F-704E25A4D4E7}" srcOrd="1" destOrd="0" parTransId="{A8C376F8-D246-4EC0-A7C8-D4F9028A0E0F}" sibTransId="{0C1A9971-1CC3-41DA-BD01-F5C20815BE3C}"/>
    <dgm:cxn modelId="{C64E3959-46A4-4556-BD50-2205BF33C685}" type="presOf" srcId="{FE5D9AAD-9069-4C39-9888-086DB5EA64A7}" destId="{094AA920-EEAD-4C0B-916C-F6587E131AC3}" srcOrd="0" destOrd="0" presId="urn:microsoft.com/office/officeart/2005/8/layout/hList6"/>
    <dgm:cxn modelId="{D3CD612C-82AE-45CE-99D6-05040FC25DF4}" type="presOf" srcId="{7F662630-B1E5-4447-B82F-704E25A4D4E7}" destId="{FF3AD870-F2D4-4EC9-8399-3AA1CF79FF95}" srcOrd="0" destOrd="0" presId="urn:microsoft.com/office/officeart/2005/8/layout/hList6"/>
    <dgm:cxn modelId="{3F0B4D7D-AEDC-4C98-9DF3-92676DE65ED8}" type="presOf" srcId="{5B0E7ACF-C787-4CE9-B0B0-0936A7BF2728}" destId="{0256985A-7970-424C-B7A1-DDAF4AA71211}" srcOrd="0" destOrd="0" presId="urn:microsoft.com/office/officeart/2005/8/layout/hList6"/>
    <dgm:cxn modelId="{E852187B-B326-4DFE-A7D4-827D886BB901}" srcId="{FE5D9AAD-9069-4C39-9888-086DB5EA64A7}" destId="{5B0E7ACF-C787-4CE9-B0B0-0936A7BF2728}" srcOrd="0" destOrd="0" parTransId="{E26C220F-38FB-4BAC-9DF2-E98094C599F0}" sibTransId="{4F04C566-5572-410A-8700-A96EF1C8668C}"/>
    <dgm:cxn modelId="{3130126C-23D2-42A2-8015-9CA13AE490BC}" type="presParOf" srcId="{094AA920-EEAD-4C0B-916C-F6587E131AC3}" destId="{0256985A-7970-424C-B7A1-DDAF4AA71211}" srcOrd="0" destOrd="0" presId="urn:microsoft.com/office/officeart/2005/8/layout/hList6"/>
    <dgm:cxn modelId="{0A75D25F-090C-4D03-A9CB-08CDF41AD90F}" type="presParOf" srcId="{094AA920-EEAD-4C0B-916C-F6587E131AC3}" destId="{753686E5-79A6-4279-B347-E53266047CED}" srcOrd="1" destOrd="0" presId="urn:microsoft.com/office/officeart/2005/8/layout/hList6"/>
    <dgm:cxn modelId="{9D6C5FBE-BC65-47E7-B8F4-7D4CCB542BAB}" type="presParOf" srcId="{094AA920-EEAD-4C0B-916C-F6587E131AC3}" destId="{FF3AD870-F2D4-4EC9-8399-3AA1CF79FF9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86C334-15CA-4AA3-AB95-BE5B0F914310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5F30B9A-81B0-43A6-9813-72E1F01A078E}">
      <dgm:prSet phldrT="[Текст]" custT="1"/>
      <dgm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</dgm:spPr>
      <dgm:t>
        <a:bodyPr/>
        <a:lstStyle/>
        <a:p>
          <a:r>
            <a:rPr lang="ru-RU" sz="44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Провоцирующие факторы</a:t>
          </a:r>
          <a:endParaRPr lang="ru-RU" sz="4400" b="1" i="1" dirty="0">
            <a:solidFill>
              <a:schemeClr val="accent5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68A656-97CD-4DAC-8EE7-4A79603C3E72}" type="parTrans" cxnId="{D00759A8-21EE-465D-BEF4-7FE557FD3E61}">
      <dgm:prSet/>
      <dgm:spPr/>
      <dgm:t>
        <a:bodyPr/>
        <a:lstStyle/>
        <a:p>
          <a:endParaRPr lang="ru-RU"/>
        </a:p>
      </dgm:t>
    </dgm:pt>
    <dgm:pt modelId="{A2221014-67C2-4068-B7E8-07168807D633}" type="sibTrans" cxnId="{D00759A8-21EE-465D-BEF4-7FE557FD3E61}">
      <dgm:prSet/>
      <dgm:spPr/>
      <dgm:t>
        <a:bodyPr/>
        <a:lstStyle/>
        <a:p>
          <a:endParaRPr lang="ru-RU"/>
        </a:p>
      </dgm:t>
    </dgm:pt>
    <dgm:pt modelId="{E5DB6D82-B1F6-4ECF-8E0C-D5DF9ECC1A37}">
      <dgm:prSet phldrT="[Текст]" custT="1"/>
      <dgm:sp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ctr"/>
          <a:r>
            <a:rPr lang="ru-RU" sz="2200" b="1" i="1" u="sng" dirty="0" smtClean="0">
              <a:solidFill>
                <a:schemeClr val="tx1"/>
              </a:solidFill>
            </a:rPr>
            <a:t>Состояния, вызывающие дегидратацию: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Рвота, диарея;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Прием </a:t>
          </a:r>
          <a:r>
            <a:rPr lang="ru-RU" sz="2000" b="1" dirty="0" err="1" smtClean="0">
              <a:solidFill>
                <a:schemeClr val="tx1"/>
              </a:solidFill>
            </a:rPr>
            <a:t>диуретиков</a:t>
          </a:r>
          <a:r>
            <a:rPr lang="ru-RU" sz="2000" b="1" dirty="0" smtClean="0">
              <a:solidFill>
                <a:schemeClr val="tx1"/>
              </a:solidFill>
            </a:rPr>
            <a:t>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Кровотечения, ожоги;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Нарушение концентрационной функции почек и др.</a:t>
          </a:r>
          <a:endParaRPr lang="ru-RU" sz="2000" b="1" dirty="0">
            <a:solidFill>
              <a:schemeClr val="tx1"/>
            </a:solidFill>
          </a:endParaRPr>
        </a:p>
      </dgm:t>
    </dgm:pt>
    <dgm:pt modelId="{E0EE7438-4837-49BF-B662-FD2D9E0955A4}" type="parTrans" cxnId="{03C45A7C-0EF9-4F40-AB0C-9EC757574D65}">
      <dgm:prSet/>
      <dgm:spPr/>
      <dgm:t>
        <a:bodyPr/>
        <a:lstStyle/>
        <a:p>
          <a:endParaRPr lang="ru-RU"/>
        </a:p>
      </dgm:t>
    </dgm:pt>
    <dgm:pt modelId="{2713800B-9C9B-4E40-8F8D-4D890C73DA83}" type="sibTrans" cxnId="{03C45A7C-0EF9-4F40-AB0C-9EC757574D65}">
      <dgm:prSet/>
      <dgm:spPr/>
      <dgm:t>
        <a:bodyPr/>
        <a:lstStyle/>
        <a:p>
          <a:endParaRPr lang="ru-RU"/>
        </a:p>
      </dgm:t>
    </dgm:pt>
    <dgm:pt modelId="{E6EC42EF-3116-4A37-8343-B57235462BCD}">
      <dgm:prSet phldrT="[Текст]" custT="1"/>
      <dgm:sp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200" b="1" i="1" u="sng" dirty="0" smtClean="0">
              <a:solidFill>
                <a:schemeClr val="tx1"/>
              </a:solidFill>
            </a:rPr>
            <a:t>Пожилой возраст</a:t>
          </a:r>
          <a:endParaRPr lang="ru-RU" sz="2200" b="1" i="1" u="sng" dirty="0">
            <a:solidFill>
              <a:schemeClr val="tx1"/>
            </a:solidFill>
          </a:endParaRPr>
        </a:p>
      </dgm:t>
    </dgm:pt>
    <dgm:pt modelId="{BDCE9A3D-7870-4F1E-8C79-D37D12C83724}" type="parTrans" cxnId="{652D0794-8081-43DA-901C-B9763564642F}">
      <dgm:prSet/>
      <dgm:spPr/>
      <dgm:t>
        <a:bodyPr/>
        <a:lstStyle/>
        <a:p>
          <a:endParaRPr lang="ru-RU"/>
        </a:p>
      </dgm:t>
    </dgm:pt>
    <dgm:pt modelId="{9BB36A94-BBB8-4BF7-9FA4-A89809EE545F}" type="sibTrans" cxnId="{652D0794-8081-43DA-901C-B9763564642F}">
      <dgm:prSet/>
      <dgm:spPr/>
      <dgm:t>
        <a:bodyPr/>
        <a:lstStyle/>
        <a:p>
          <a:endParaRPr lang="ru-RU"/>
        </a:p>
      </dgm:t>
    </dgm:pt>
    <dgm:pt modelId="{2CF3264B-6B2C-41E5-9616-D15A30F66723}">
      <dgm:prSet phldrT="[Текст]" custT="1"/>
      <dgm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ctr"/>
          <a:r>
            <a:rPr lang="ru-RU" sz="2200" b="1" i="1" u="sng" dirty="0" smtClean="0">
              <a:solidFill>
                <a:schemeClr val="tx1"/>
              </a:solidFill>
            </a:rPr>
            <a:t>Состояния, усиливающие инсулиновую недостаточность:</a:t>
          </a:r>
        </a:p>
        <a:p>
          <a:pPr algn="l"/>
          <a:r>
            <a:rPr lang="ru-RU" sz="2000" b="1" dirty="0" err="1" smtClean="0">
              <a:solidFill>
                <a:schemeClr val="tx1"/>
              </a:solidFill>
            </a:rPr>
            <a:t>Интеркуррентные</a:t>
          </a:r>
          <a:r>
            <a:rPr lang="ru-RU" sz="2000" b="1" dirty="0" smtClean="0">
              <a:solidFill>
                <a:schemeClr val="tx1"/>
              </a:solidFill>
            </a:rPr>
            <a:t> заболевания;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Хирургические вмешательства и травмы;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Хроническая терапия антагонистами инсулина;</a:t>
          </a:r>
        </a:p>
        <a:p>
          <a:pPr algn="l"/>
          <a:r>
            <a:rPr lang="ru-RU" sz="2000" b="1" dirty="0" smtClean="0">
              <a:solidFill>
                <a:schemeClr val="tx1"/>
              </a:solidFill>
            </a:rPr>
            <a:t>Терапия аналогами </a:t>
          </a:r>
          <a:r>
            <a:rPr lang="ru-RU" sz="2000" b="1" dirty="0" err="1" smtClean="0">
              <a:solidFill>
                <a:schemeClr val="tx1"/>
              </a:solidFill>
            </a:rPr>
            <a:t>соматостатина</a:t>
          </a:r>
          <a:r>
            <a:rPr lang="ru-RU" sz="2000" b="1" dirty="0" smtClean="0">
              <a:solidFill>
                <a:schemeClr val="tx1"/>
              </a:solidFill>
            </a:rPr>
            <a:t>.</a:t>
          </a:r>
          <a:endParaRPr lang="ru-RU" sz="2000" b="1" dirty="0">
            <a:solidFill>
              <a:schemeClr val="tx1"/>
            </a:solidFill>
          </a:endParaRPr>
        </a:p>
      </dgm:t>
    </dgm:pt>
    <dgm:pt modelId="{C9863FB5-916B-49B3-9100-ADA5139EBC02}" type="sibTrans" cxnId="{51D51BB0-C51E-42EE-8570-9F75D2CCFFDA}">
      <dgm:prSet/>
      <dgm:spPr/>
      <dgm:t>
        <a:bodyPr/>
        <a:lstStyle/>
        <a:p>
          <a:endParaRPr lang="ru-RU"/>
        </a:p>
      </dgm:t>
    </dgm:pt>
    <dgm:pt modelId="{EA8B6994-17A4-4DF9-81A6-DF1CD4972B28}" type="parTrans" cxnId="{51D51BB0-C51E-42EE-8570-9F75D2CCFFDA}">
      <dgm:prSet/>
      <dgm:spPr/>
      <dgm:t>
        <a:bodyPr/>
        <a:lstStyle/>
        <a:p>
          <a:endParaRPr lang="ru-RU"/>
        </a:p>
      </dgm:t>
    </dgm:pt>
    <dgm:pt modelId="{DC429948-90FD-4DE8-8F62-71AE24416D4C}" type="pres">
      <dgm:prSet presAssocID="{8C86C334-15CA-4AA3-AB95-BE5B0F9143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C73B46-1547-4A9B-B94D-370934121F92}" type="pres">
      <dgm:prSet presAssocID="{E5F30B9A-81B0-43A6-9813-72E1F01A078E}" presName="roof" presStyleLbl="dkBgShp" presStyleIdx="0" presStyleCnt="2" custScaleY="47883" custLinFactNeighborY="-1353"/>
      <dgm:spPr/>
      <dgm:t>
        <a:bodyPr/>
        <a:lstStyle/>
        <a:p>
          <a:endParaRPr lang="ru-RU"/>
        </a:p>
      </dgm:t>
    </dgm:pt>
    <dgm:pt modelId="{117091F5-0779-4491-9AF3-6FAB2A6FEB60}" type="pres">
      <dgm:prSet presAssocID="{E5F30B9A-81B0-43A6-9813-72E1F01A078E}" presName="pillars" presStyleCnt="0"/>
      <dgm:spPr/>
    </dgm:pt>
    <dgm:pt modelId="{0D57C585-DD51-41AF-92E3-CED4A6559D4F}" type="pres">
      <dgm:prSet presAssocID="{E5F30B9A-81B0-43A6-9813-72E1F01A078E}" presName="pillar1" presStyleLbl="node1" presStyleIdx="0" presStyleCnt="3" custScaleY="128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B90A5-5E66-4B9B-ABFA-E280A55B09DC}" type="pres">
      <dgm:prSet presAssocID="{2CF3264B-6B2C-41E5-9616-D15A30F66723}" presName="pillarX" presStyleLbl="node1" presStyleIdx="1" presStyleCnt="3" custScaleY="124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2E4DF-A6F9-46B6-9B30-EF16BAA78127}" type="pres">
      <dgm:prSet presAssocID="{E6EC42EF-3116-4A37-8343-B57235462BCD}" presName="pillarX" presStyleLbl="node1" presStyleIdx="2" presStyleCnt="3" custScaleX="63067" custScaleY="124410" custLinFactNeighborX="-1731" custLinFactNeighborY="-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E73EC-AA5E-4A73-BEDF-4FBF39736E1B}" type="pres">
      <dgm:prSet presAssocID="{E5F30B9A-81B0-43A6-9813-72E1F01A078E}" presName="base" presStyleLbl="dkBgShp" presStyleIdx="1" presStyleCnt="2" custFlipVert="0" custScaleY="34515" custLinFactNeighborX="-2021" custLinFactNeighborY="82130"/>
      <dgm:spPr/>
    </dgm:pt>
  </dgm:ptLst>
  <dgm:cxnLst>
    <dgm:cxn modelId="{F52CA7D9-AD78-4B25-9AAB-EE52D02F9F87}" type="presOf" srcId="{8C86C334-15CA-4AA3-AB95-BE5B0F914310}" destId="{DC429948-90FD-4DE8-8F62-71AE24416D4C}" srcOrd="0" destOrd="0" presId="urn:microsoft.com/office/officeart/2005/8/layout/hList3"/>
    <dgm:cxn modelId="{30D05003-440A-4C5E-AE79-8F4D115E89F0}" type="presOf" srcId="{E5F30B9A-81B0-43A6-9813-72E1F01A078E}" destId="{76C73B46-1547-4A9B-B94D-370934121F92}" srcOrd="0" destOrd="0" presId="urn:microsoft.com/office/officeart/2005/8/layout/hList3"/>
    <dgm:cxn modelId="{03C45A7C-0EF9-4F40-AB0C-9EC757574D65}" srcId="{E5F30B9A-81B0-43A6-9813-72E1F01A078E}" destId="{E5DB6D82-B1F6-4ECF-8E0C-D5DF9ECC1A37}" srcOrd="0" destOrd="0" parTransId="{E0EE7438-4837-49BF-B662-FD2D9E0955A4}" sibTransId="{2713800B-9C9B-4E40-8F8D-4D890C73DA83}"/>
    <dgm:cxn modelId="{B6436A11-1A96-41FA-B276-E27C1AD4A23F}" type="presOf" srcId="{2CF3264B-6B2C-41E5-9616-D15A30F66723}" destId="{43CB90A5-5E66-4B9B-ABFA-E280A55B09DC}" srcOrd="0" destOrd="0" presId="urn:microsoft.com/office/officeart/2005/8/layout/hList3"/>
    <dgm:cxn modelId="{0C12CD98-9946-4A36-83D2-A2337F2A7BFA}" type="presOf" srcId="{E6EC42EF-3116-4A37-8343-B57235462BCD}" destId="{7BC2E4DF-A6F9-46B6-9B30-EF16BAA78127}" srcOrd="0" destOrd="0" presId="urn:microsoft.com/office/officeart/2005/8/layout/hList3"/>
    <dgm:cxn modelId="{652D0794-8081-43DA-901C-B9763564642F}" srcId="{E5F30B9A-81B0-43A6-9813-72E1F01A078E}" destId="{E6EC42EF-3116-4A37-8343-B57235462BCD}" srcOrd="2" destOrd="0" parTransId="{BDCE9A3D-7870-4F1E-8C79-D37D12C83724}" sibTransId="{9BB36A94-BBB8-4BF7-9FA4-A89809EE545F}"/>
    <dgm:cxn modelId="{51D51BB0-C51E-42EE-8570-9F75D2CCFFDA}" srcId="{E5F30B9A-81B0-43A6-9813-72E1F01A078E}" destId="{2CF3264B-6B2C-41E5-9616-D15A30F66723}" srcOrd="1" destOrd="0" parTransId="{EA8B6994-17A4-4DF9-81A6-DF1CD4972B28}" sibTransId="{C9863FB5-916B-49B3-9100-ADA5139EBC02}"/>
    <dgm:cxn modelId="{D00759A8-21EE-465D-BEF4-7FE557FD3E61}" srcId="{8C86C334-15CA-4AA3-AB95-BE5B0F914310}" destId="{E5F30B9A-81B0-43A6-9813-72E1F01A078E}" srcOrd="0" destOrd="0" parTransId="{7868A656-97CD-4DAC-8EE7-4A79603C3E72}" sibTransId="{A2221014-67C2-4068-B7E8-07168807D633}"/>
    <dgm:cxn modelId="{D44F3E30-E8A4-4254-B1EC-2FA368EBBCAF}" type="presOf" srcId="{E5DB6D82-B1F6-4ECF-8E0C-D5DF9ECC1A37}" destId="{0D57C585-DD51-41AF-92E3-CED4A6559D4F}" srcOrd="0" destOrd="0" presId="urn:microsoft.com/office/officeart/2005/8/layout/hList3"/>
    <dgm:cxn modelId="{511DF73A-20A0-47A0-85AD-2566AE686EA3}" type="presParOf" srcId="{DC429948-90FD-4DE8-8F62-71AE24416D4C}" destId="{76C73B46-1547-4A9B-B94D-370934121F92}" srcOrd="0" destOrd="0" presId="urn:microsoft.com/office/officeart/2005/8/layout/hList3"/>
    <dgm:cxn modelId="{B1FC97E2-6703-4532-B02D-40D61DBFF0A8}" type="presParOf" srcId="{DC429948-90FD-4DE8-8F62-71AE24416D4C}" destId="{117091F5-0779-4491-9AF3-6FAB2A6FEB60}" srcOrd="1" destOrd="0" presId="urn:microsoft.com/office/officeart/2005/8/layout/hList3"/>
    <dgm:cxn modelId="{F3EB718B-E806-4BF1-B57D-A5B65316C3FD}" type="presParOf" srcId="{117091F5-0779-4491-9AF3-6FAB2A6FEB60}" destId="{0D57C585-DD51-41AF-92E3-CED4A6559D4F}" srcOrd="0" destOrd="0" presId="urn:microsoft.com/office/officeart/2005/8/layout/hList3"/>
    <dgm:cxn modelId="{0C589269-AEC4-45BD-B5F9-BBF148733B3E}" type="presParOf" srcId="{117091F5-0779-4491-9AF3-6FAB2A6FEB60}" destId="{43CB90A5-5E66-4B9B-ABFA-E280A55B09DC}" srcOrd="1" destOrd="0" presId="urn:microsoft.com/office/officeart/2005/8/layout/hList3"/>
    <dgm:cxn modelId="{09B50BDA-8760-4510-859F-7EE07E97BF76}" type="presParOf" srcId="{117091F5-0779-4491-9AF3-6FAB2A6FEB60}" destId="{7BC2E4DF-A6F9-46B6-9B30-EF16BAA78127}" srcOrd="2" destOrd="0" presId="urn:microsoft.com/office/officeart/2005/8/layout/hList3"/>
    <dgm:cxn modelId="{C3795850-E3D0-4382-9A02-8BF086164C16}" type="presParOf" srcId="{DC429948-90FD-4DE8-8F62-71AE24416D4C}" destId="{F45E73EC-AA5E-4A73-BEDF-4FBF39736E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F2A372-0034-4E99-87C5-5C23DF3D3AD2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F9DCECB-A1EC-4800-86C1-68A777F860E7}">
      <dgm:prSet phldrT="[Текст]" custT="1"/>
      <dgm:spPr/>
      <dgm:t>
        <a:bodyPr/>
        <a:lstStyle/>
        <a:p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лечение</a:t>
          </a:r>
          <a:endParaRPr lang="ru-RU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9E38E-27A6-46BA-A1C5-70F540DE3BDA}" type="parTrans" cxnId="{EEEFBC3F-6D2D-4952-9695-9F2F37DF821B}">
      <dgm:prSet/>
      <dgm:spPr/>
      <dgm:t>
        <a:bodyPr/>
        <a:lstStyle/>
        <a:p>
          <a:endParaRPr lang="ru-RU"/>
        </a:p>
      </dgm:t>
    </dgm:pt>
    <dgm:pt modelId="{A9B4A8B3-731A-45E0-A15E-4D945D4815E9}" type="sibTrans" cxnId="{EEEFBC3F-6D2D-4952-9695-9F2F37DF821B}">
      <dgm:prSet/>
      <dgm:spPr/>
      <dgm:t>
        <a:bodyPr/>
        <a:lstStyle/>
        <a:p>
          <a:endParaRPr lang="ru-RU"/>
        </a:p>
      </dgm:t>
    </dgm:pt>
    <dgm:pt modelId="{EE9EED0D-5CD3-43FA-A719-0066765D2D8F}">
      <dgm:prSet phldrT="[Текст]" custT="1"/>
      <dgm:spPr/>
      <dgm:t>
        <a:bodyPr/>
        <a:lstStyle/>
        <a:p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Борьба с дегидратацией</a:t>
          </a:r>
          <a:endParaRPr lang="ru-RU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3F251B-D921-4F52-A56C-9EDAC613A003}" type="parTrans" cxnId="{FEC8440F-5C5A-4222-BA6D-AA196A49AAD8}">
      <dgm:prSet/>
      <dgm:spPr/>
      <dgm:t>
        <a:bodyPr/>
        <a:lstStyle/>
        <a:p>
          <a:endParaRPr lang="ru-RU"/>
        </a:p>
      </dgm:t>
    </dgm:pt>
    <dgm:pt modelId="{6C6637AC-2717-48B3-808D-C5F37BBAB15B}" type="sibTrans" cxnId="{FEC8440F-5C5A-4222-BA6D-AA196A49AAD8}">
      <dgm:prSet/>
      <dgm:spPr/>
      <dgm:t>
        <a:bodyPr/>
        <a:lstStyle/>
        <a:p>
          <a:endParaRPr lang="ru-RU"/>
        </a:p>
      </dgm:t>
    </dgm:pt>
    <dgm:pt modelId="{7629152D-B574-485A-8625-2737F7F6AA90}">
      <dgm:prSet phldrT="[Текст]" custT="1"/>
      <dgm:spPr/>
      <dgm:t>
        <a:bodyPr/>
        <a:lstStyle/>
        <a:p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Устранение инсулиновой </a:t>
          </a:r>
          <a:r>
            <a:rPr lang="ru-RU" sz="2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недостаточ</a:t>
          </a:r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ности</a:t>
          </a:r>
          <a:endParaRPr lang="ru-RU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5CEF04-D197-4174-8317-73DC5A51E385}" type="parTrans" cxnId="{CA3B0D13-141E-48BE-8D2C-462C2BDFE71B}">
      <dgm:prSet/>
      <dgm:spPr/>
      <dgm:t>
        <a:bodyPr/>
        <a:lstStyle/>
        <a:p>
          <a:endParaRPr lang="ru-RU"/>
        </a:p>
      </dgm:t>
    </dgm:pt>
    <dgm:pt modelId="{E9B25F91-66DF-465E-BE21-D76446F40303}" type="sibTrans" cxnId="{CA3B0D13-141E-48BE-8D2C-462C2BDFE71B}">
      <dgm:prSet/>
      <dgm:spPr/>
      <dgm:t>
        <a:bodyPr/>
        <a:lstStyle/>
        <a:p>
          <a:endParaRPr lang="ru-RU"/>
        </a:p>
      </dgm:t>
    </dgm:pt>
    <dgm:pt modelId="{7C03D7E8-E9C6-44F3-A013-A8E4B6BE6D4A}">
      <dgm:prSet phldrT="[Текст]" custT="1"/>
      <dgm:spPr/>
      <dgm:t>
        <a:bodyPr/>
        <a:lstStyle/>
        <a:p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Лечение сопутствующих заболеваний</a:t>
          </a:r>
          <a:endParaRPr lang="ru-RU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49E0B3-1E81-4BAD-9967-15D92882143C}" type="parTrans" cxnId="{F563679B-25AA-401F-8CD3-9BE7A5662A07}">
      <dgm:prSet/>
      <dgm:spPr/>
      <dgm:t>
        <a:bodyPr/>
        <a:lstStyle/>
        <a:p>
          <a:endParaRPr lang="ru-RU"/>
        </a:p>
      </dgm:t>
    </dgm:pt>
    <dgm:pt modelId="{EC38B55C-B234-49E3-BB49-E5DE74291ECD}" type="sibTrans" cxnId="{F563679B-25AA-401F-8CD3-9BE7A5662A07}">
      <dgm:prSet/>
      <dgm:spPr/>
      <dgm:t>
        <a:bodyPr/>
        <a:lstStyle/>
        <a:p>
          <a:endParaRPr lang="ru-RU"/>
        </a:p>
      </dgm:t>
    </dgm:pt>
    <dgm:pt modelId="{DEF5BD6D-F2BB-4567-B62F-67E1F32B4CD2}">
      <dgm:prSet phldrT="[Текст]" custT="1"/>
      <dgm:spPr/>
      <dgm:t>
        <a:bodyPr/>
        <a:lstStyle/>
        <a:p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Восстановление электролит </a:t>
          </a:r>
          <a:r>
            <a:rPr lang="ru-RU" sz="2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ного</a:t>
          </a:r>
          <a:r>
            <a: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баланса</a:t>
          </a:r>
          <a:endParaRPr lang="ru-RU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B9BED0-3762-4F7B-B7CB-EB449AD8A5CE}" type="parTrans" cxnId="{7E5AA82B-19C9-44C4-90D2-F6A92804FAD1}">
      <dgm:prSet/>
      <dgm:spPr/>
      <dgm:t>
        <a:bodyPr/>
        <a:lstStyle/>
        <a:p>
          <a:endParaRPr lang="ru-RU"/>
        </a:p>
      </dgm:t>
    </dgm:pt>
    <dgm:pt modelId="{6227E463-E8B7-4E40-9F57-20F0EB95E393}" type="sibTrans" cxnId="{7E5AA82B-19C9-44C4-90D2-F6A92804FAD1}">
      <dgm:prSet/>
      <dgm:spPr/>
      <dgm:t>
        <a:bodyPr/>
        <a:lstStyle/>
        <a:p>
          <a:endParaRPr lang="ru-RU"/>
        </a:p>
      </dgm:t>
    </dgm:pt>
    <dgm:pt modelId="{169FB71A-E20F-45E0-8939-8AF6CA7E0F83}" type="pres">
      <dgm:prSet presAssocID="{F6F2A372-0034-4E99-87C5-5C23DF3D3AD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DD6B0-7710-440F-9E14-E130AC7F3BC3}" type="pres">
      <dgm:prSet presAssocID="{FF9DCECB-A1EC-4800-86C1-68A777F860E7}" presName="centerShape" presStyleLbl="node0" presStyleIdx="0" presStyleCnt="1" custScaleX="118500" custLinFactNeighborX="-2155" custLinFactNeighborY="-1516"/>
      <dgm:spPr/>
      <dgm:t>
        <a:bodyPr/>
        <a:lstStyle/>
        <a:p>
          <a:endParaRPr lang="ru-RU"/>
        </a:p>
      </dgm:t>
    </dgm:pt>
    <dgm:pt modelId="{81A1D23D-7C47-40C8-AB8A-7431CBC7DC0D}" type="pres">
      <dgm:prSet presAssocID="{1C3F251B-D921-4F52-A56C-9EDAC613A00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96347F10-5BC9-4055-8B19-1033878196E9}" type="pres">
      <dgm:prSet presAssocID="{1C3F251B-D921-4F52-A56C-9EDAC613A00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4C64F70-EE08-481A-B1A8-B5F8A4EEBFEF}" type="pres">
      <dgm:prSet presAssocID="{EE9EED0D-5CD3-43FA-A719-0066765D2D8F}" presName="node" presStyleLbl="node1" presStyleIdx="0" presStyleCnt="4" custScaleX="176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1B323-C1CA-4D5E-9293-B318B6F87145}" type="pres">
      <dgm:prSet presAssocID="{F15CEF04-D197-4174-8317-73DC5A51E38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BAB2BC0-5685-4730-A57C-9EACF4A14186}" type="pres">
      <dgm:prSet presAssocID="{F15CEF04-D197-4174-8317-73DC5A51E38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3796A06-E494-4682-B8D8-6DA1F90633C0}" type="pres">
      <dgm:prSet presAssocID="{7629152D-B574-485A-8625-2737F7F6AA90}" presName="node" presStyleLbl="node1" presStyleIdx="1" presStyleCnt="4" custScaleX="161653" custScaleY="122751" custRadScaleRad="125367" custRadScaleInc="1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AE8B4-3FE2-44BB-824D-6237BF7541F5}" type="pres">
      <dgm:prSet presAssocID="{8249E0B3-1E81-4BAD-9967-15D92882143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661F0A2-F5E2-48BB-8913-5EF91F53DAA3}" type="pres">
      <dgm:prSet presAssocID="{8249E0B3-1E81-4BAD-9967-15D92882143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AAAE4D6-CAA5-49FD-AEA0-94D20EA3CA72}" type="pres">
      <dgm:prSet presAssocID="{7C03D7E8-E9C6-44F3-A013-A8E4B6BE6D4A}" presName="node" presStyleLbl="node1" presStyleIdx="2" presStyleCnt="4" custScaleX="190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A6320-9B25-4FE2-92A2-4398B19DD641}" type="pres">
      <dgm:prSet presAssocID="{88B9BED0-3762-4F7B-B7CB-EB449AD8A5CE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BF68C1A-C6C2-490A-98C0-854106E67CDA}" type="pres">
      <dgm:prSet presAssocID="{88B9BED0-3762-4F7B-B7CB-EB449AD8A5C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084C4D0-93DF-4CB7-B663-AEEF752CB5CF}" type="pres">
      <dgm:prSet presAssocID="{DEF5BD6D-F2BB-4567-B62F-67E1F32B4CD2}" presName="node" presStyleLbl="node1" presStyleIdx="3" presStyleCnt="4" custScaleX="155607" custScaleY="130028" custRadScaleRad="128739" custRadScaleInc="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0178B-6469-4DBB-B5DD-DE227B704F70}" type="presOf" srcId="{88B9BED0-3762-4F7B-B7CB-EB449AD8A5CE}" destId="{5BF68C1A-C6C2-490A-98C0-854106E67CDA}" srcOrd="1" destOrd="0" presId="urn:microsoft.com/office/officeart/2005/8/layout/radial5"/>
    <dgm:cxn modelId="{F0739A10-0340-4A15-91F8-3B3BAD34A6AA}" type="presOf" srcId="{FF9DCECB-A1EC-4800-86C1-68A777F860E7}" destId="{EB9DD6B0-7710-440F-9E14-E130AC7F3BC3}" srcOrd="0" destOrd="0" presId="urn:microsoft.com/office/officeart/2005/8/layout/radial5"/>
    <dgm:cxn modelId="{8C216494-5A6C-44CF-9E24-16A7E71349DA}" type="presOf" srcId="{DEF5BD6D-F2BB-4567-B62F-67E1F32B4CD2}" destId="{8084C4D0-93DF-4CB7-B663-AEEF752CB5CF}" srcOrd="0" destOrd="0" presId="urn:microsoft.com/office/officeart/2005/8/layout/radial5"/>
    <dgm:cxn modelId="{EEEFBC3F-6D2D-4952-9695-9F2F37DF821B}" srcId="{F6F2A372-0034-4E99-87C5-5C23DF3D3AD2}" destId="{FF9DCECB-A1EC-4800-86C1-68A777F860E7}" srcOrd="0" destOrd="0" parTransId="{CAA9E38E-27A6-46BA-A1C5-70F540DE3BDA}" sibTransId="{A9B4A8B3-731A-45E0-A15E-4D945D4815E9}"/>
    <dgm:cxn modelId="{AD8C5A38-3FEF-4158-8190-FBBE0127CF29}" type="presOf" srcId="{F15CEF04-D197-4174-8317-73DC5A51E385}" destId="{BC41B323-C1CA-4D5E-9293-B318B6F87145}" srcOrd="0" destOrd="0" presId="urn:microsoft.com/office/officeart/2005/8/layout/radial5"/>
    <dgm:cxn modelId="{69208ABE-2B00-46E4-9366-CCFAC43C41C8}" type="presOf" srcId="{EE9EED0D-5CD3-43FA-A719-0066765D2D8F}" destId="{C4C64F70-EE08-481A-B1A8-B5F8A4EEBFEF}" srcOrd="0" destOrd="0" presId="urn:microsoft.com/office/officeart/2005/8/layout/radial5"/>
    <dgm:cxn modelId="{CA3B0D13-141E-48BE-8D2C-462C2BDFE71B}" srcId="{FF9DCECB-A1EC-4800-86C1-68A777F860E7}" destId="{7629152D-B574-485A-8625-2737F7F6AA90}" srcOrd="1" destOrd="0" parTransId="{F15CEF04-D197-4174-8317-73DC5A51E385}" sibTransId="{E9B25F91-66DF-465E-BE21-D76446F40303}"/>
    <dgm:cxn modelId="{9CC670AF-7473-4241-BE5D-1BCF61049EB1}" type="presOf" srcId="{1C3F251B-D921-4F52-A56C-9EDAC613A003}" destId="{81A1D23D-7C47-40C8-AB8A-7431CBC7DC0D}" srcOrd="0" destOrd="0" presId="urn:microsoft.com/office/officeart/2005/8/layout/radial5"/>
    <dgm:cxn modelId="{35D4CDC2-5F3D-4355-B5C5-34315B43135F}" type="presOf" srcId="{1C3F251B-D921-4F52-A56C-9EDAC613A003}" destId="{96347F10-5BC9-4055-8B19-1033878196E9}" srcOrd="1" destOrd="0" presId="urn:microsoft.com/office/officeart/2005/8/layout/radial5"/>
    <dgm:cxn modelId="{7BFD7E46-2690-448D-B0B4-B9BF56B8B5DD}" type="presOf" srcId="{7629152D-B574-485A-8625-2737F7F6AA90}" destId="{F3796A06-E494-4682-B8D8-6DA1F90633C0}" srcOrd="0" destOrd="0" presId="urn:microsoft.com/office/officeart/2005/8/layout/radial5"/>
    <dgm:cxn modelId="{2802308C-3E4D-4C0D-911E-54FBAC8B1D57}" type="presOf" srcId="{F15CEF04-D197-4174-8317-73DC5A51E385}" destId="{ABAB2BC0-5685-4730-A57C-9EACF4A14186}" srcOrd="1" destOrd="0" presId="urn:microsoft.com/office/officeart/2005/8/layout/radial5"/>
    <dgm:cxn modelId="{903FDCAB-A8B3-4B85-B278-80CCE4894B4C}" type="presOf" srcId="{88B9BED0-3762-4F7B-B7CB-EB449AD8A5CE}" destId="{E8AA6320-9B25-4FE2-92A2-4398B19DD641}" srcOrd="0" destOrd="0" presId="urn:microsoft.com/office/officeart/2005/8/layout/radial5"/>
    <dgm:cxn modelId="{4EF24BEB-1D08-4F30-876D-7B6F7433600B}" type="presOf" srcId="{7C03D7E8-E9C6-44F3-A013-A8E4B6BE6D4A}" destId="{2AAAE4D6-CAA5-49FD-AEA0-94D20EA3CA72}" srcOrd="0" destOrd="0" presId="urn:microsoft.com/office/officeart/2005/8/layout/radial5"/>
    <dgm:cxn modelId="{7E5AA82B-19C9-44C4-90D2-F6A92804FAD1}" srcId="{FF9DCECB-A1EC-4800-86C1-68A777F860E7}" destId="{DEF5BD6D-F2BB-4567-B62F-67E1F32B4CD2}" srcOrd="3" destOrd="0" parTransId="{88B9BED0-3762-4F7B-B7CB-EB449AD8A5CE}" sibTransId="{6227E463-E8B7-4E40-9F57-20F0EB95E393}"/>
    <dgm:cxn modelId="{6CC63C29-2EE2-4C8E-A85F-C6ADFF4B316D}" type="presOf" srcId="{F6F2A372-0034-4E99-87C5-5C23DF3D3AD2}" destId="{169FB71A-E20F-45E0-8939-8AF6CA7E0F83}" srcOrd="0" destOrd="0" presId="urn:microsoft.com/office/officeart/2005/8/layout/radial5"/>
    <dgm:cxn modelId="{4017163A-C22E-4833-BCB9-6E34E861458E}" type="presOf" srcId="{8249E0B3-1E81-4BAD-9967-15D92882143C}" destId="{D45AE8B4-3FE2-44BB-824D-6237BF7541F5}" srcOrd="0" destOrd="0" presId="urn:microsoft.com/office/officeart/2005/8/layout/radial5"/>
    <dgm:cxn modelId="{FEC8440F-5C5A-4222-BA6D-AA196A49AAD8}" srcId="{FF9DCECB-A1EC-4800-86C1-68A777F860E7}" destId="{EE9EED0D-5CD3-43FA-A719-0066765D2D8F}" srcOrd="0" destOrd="0" parTransId="{1C3F251B-D921-4F52-A56C-9EDAC613A003}" sibTransId="{6C6637AC-2717-48B3-808D-C5F37BBAB15B}"/>
    <dgm:cxn modelId="{F563679B-25AA-401F-8CD3-9BE7A5662A07}" srcId="{FF9DCECB-A1EC-4800-86C1-68A777F860E7}" destId="{7C03D7E8-E9C6-44F3-A013-A8E4B6BE6D4A}" srcOrd="2" destOrd="0" parTransId="{8249E0B3-1E81-4BAD-9967-15D92882143C}" sibTransId="{EC38B55C-B234-49E3-BB49-E5DE74291ECD}"/>
    <dgm:cxn modelId="{A7C99584-9FA4-4667-AB42-1B277072221C}" type="presOf" srcId="{8249E0B3-1E81-4BAD-9967-15D92882143C}" destId="{6661F0A2-F5E2-48BB-8913-5EF91F53DAA3}" srcOrd="1" destOrd="0" presId="urn:microsoft.com/office/officeart/2005/8/layout/radial5"/>
    <dgm:cxn modelId="{0BB752D9-94BD-45A8-9312-A6668138E0AA}" type="presParOf" srcId="{169FB71A-E20F-45E0-8939-8AF6CA7E0F83}" destId="{EB9DD6B0-7710-440F-9E14-E130AC7F3BC3}" srcOrd="0" destOrd="0" presId="urn:microsoft.com/office/officeart/2005/8/layout/radial5"/>
    <dgm:cxn modelId="{36FE0175-787A-43B8-B92C-67B03D3C88D4}" type="presParOf" srcId="{169FB71A-E20F-45E0-8939-8AF6CA7E0F83}" destId="{81A1D23D-7C47-40C8-AB8A-7431CBC7DC0D}" srcOrd="1" destOrd="0" presId="urn:microsoft.com/office/officeart/2005/8/layout/radial5"/>
    <dgm:cxn modelId="{A4669D6C-32C9-4B1C-A6D2-1D69CD79AEDD}" type="presParOf" srcId="{81A1D23D-7C47-40C8-AB8A-7431CBC7DC0D}" destId="{96347F10-5BC9-4055-8B19-1033878196E9}" srcOrd="0" destOrd="0" presId="urn:microsoft.com/office/officeart/2005/8/layout/radial5"/>
    <dgm:cxn modelId="{1CDC74A5-E6A5-4B0C-9804-99CBEC0C6185}" type="presParOf" srcId="{169FB71A-E20F-45E0-8939-8AF6CA7E0F83}" destId="{C4C64F70-EE08-481A-B1A8-B5F8A4EEBFEF}" srcOrd="2" destOrd="0" presId="urn:microsoft.com/office/officeart/2005/8/layout/radial5"/>
    <dgm:cxn modelId="{F4D7809D-8123-4470-8054-D524F6D7D45C}" type="presParOf" srcId="{169FB71A-E20F-45E0-8939-8AF6CA7E0F83}" destId="{BC41B323-C1CA-4D5E-9293-B318B6F87145}" srcOrd="3" destOrd="0" presId="urn:microsoft.com/office/officeart/2005/8/layout/radial5"/>
    <dgm:cxn modelId="{4133125E-3A9B-478F-BD07-34D506BD78A0}" type="presParOf" srcId="{BC41B323-C1CA-4D5E-9293-B318B6F87145}" destId="{ABAB2BC0-5685-4730-A57C-9EACF4A14186}" srcOrd="0" destOrd="0" presId="urn:microsoft.com/office/officeart/2005/8/layout/radial5"/>
    <dgm:cxn modelId="{65CDCFBC-BEC3-4743-88B9-B3CE9794C7CD}" type="presParOf" srcId="{169FB71A-E20F-45E0-8939-8AF6CA7E0F83}" destId="{F3796A06-E494-4682-B8D8-6DA1F90633C0}" srcOrd="4" destOrd="0" presId="urn:microsoft.com/office/officeart/2005/8/layout/radial5"/>
    <dgm:cxn modelId="{FAD626BE-FD3B-47BD-8179-B204C65EE17C}" type="presParOf" srcId="{169FB71A-E20F-45E0-8939-8AF6CA7E0F83}" destId="{D45AE8B4-3FE2-44BB-824D-6237BF7541F5}" srcOrd="5" destOrd="0" presId="urn:microsoft.com/office/officeart/2005/8/layout/radial5"/>
    <dgm:cxn modelId="{09D30C86-FC92-480B-82EB-360103CEA2F4}" type="presParOf" srcId="{D45AE8B4-3FE2-44BB-824D-6237BF7541F5}" destId="{6661F0A2-F5E2-48BB-8913-5EF91F53DAA3}" srcOrd="0" destOrd="0" presId="urn:microsoft.com/office/officeart/2005/8/layout/radial5"/>
    <dgm:cxn modelId="{A7E3A9CB-12E0-4D75-B30A-EF268D739F56}" type="presParOf" srcId="{169FB71A-E20F-45E0-8939-8AF6CA7E0F83}" destId="{2AAAE4D6-CAA5-49FD-AEA0-94D20EA3CA72}" srcOrd="6" destOrd="0" presId="urn:microsoft.com/office/officeart/2005/8/layout/radial5"/>
    <dgm:cxn modelId="{1CECC3AA-4F1D-4F22-96AD-FB5C72CE7FD8}" type="presParOf" srcId="{169FB71A-E20F-45E0-8939-8AF6CA7E0F83}" destId="{E8AA6320-9B25-4FE2-92A2-4398B19DD641}" srcOrd="7" destOrd="0" presId="urn:microsoft.com/office/officeart/2005/8/layout/radial5"/>
    <dgm:cxn modelId="{F25CCFFA-2CC0-47AC-A8D7-BA26470EA049}" type="presParOf" srcId="{E8AA6320-9B25-4FE2-92A2-4398B19DD641}" destId="{5BF68C1A-C6C2-490A-98C0-854106E67CDA}" srcOrd="0" destOrd="0" presId="urn:microsoft.com/office/officeart/2005/8/layout/radial5"/>
    <dgm:cxn modelId="{5EECB989-6DF1-450F-9EBE-5ABEEE303589}" type="presParOf" srcId="{169FB71A-E20F-45E0-8939-8AF6CA7E0F83}" destId="{8084C4D0-93DF-4CB7-B663-AEEF752CB5C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DA1C6C-6E86-416C-BBDD-D9F9D150A7D2}" type="doc">
      <dgm:prSet loTypeId="urn:microsoft.com/office/officeart/2005/8/layout/chevron1" loCatId="process" qsTypeId="urn:microsoft.com/office/officeart/2005/8/quickstyle/3d7" qsCatId="3D" csTypeId="urn:microsoft.com/office/officeart/2005/8/colors/colorful2" csCatId="colorful" phldr="1"/>
      <dgm:spPr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FF1CC5F7-459C-4A7F-A1A0-B68E44DC624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1-й час – 1000-1500 мл физ. раствора;</a:t>
          </a:r>
          <a:endParaRPr lang="ru-RU" b="1" dirty="0"/>
        </a:p>
      </dgm:t>
    </dgm:pt>
    <dgm:pt modelId="{627220D8-8BF4-442B-87D7-3CF102208A6A}" type="parTrans" cxnId="{E154151C-F871-4176-8F1A-27A440B0B4B6}">
      <dgm:prSet/>
      <dgm:spPr/>
      <dgm:t>
        <a:bodyPr/>
        <a:lstStyle/>
        <a:p>
          <a:endParaRPr lang="ru-RU"/>
        </a:p>
      </dgm:t>
    </dgm:pt>
    <dgm:pt modelId="{1CF52348-E66B-4A2B-BF86-9E9C61B58B5F}" type="sibTrans" cxnId="{E154151C-F871-4176-8F1A-27A440B0B4B6}">
      <dgm:prSet/>
      <dgm:spPr/>
      <dgm:t>
        <a:bodyPr/>
        <a:lstStyle/>
        <a:p>
          <a:endParaRPr lang="ru-RU"/>
        </a:p>
      </dgm:t>
    </dgm:pt>
    <dgm:pt modelId="{B66A04E8-07FA-4855-809A-D90EDC7D5C7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2-й и 3-й час – по 500-1000 мл физ. раствора;</a:t>
          </a:r>
          <a:endParaRPr lang="ru-RU" b="1" dirty="0"/>
        </a:p>
      </dgm:t>
    </dgm:pt>
    <dgm:pt modelId="{36C7A7E7-4A6C-44EF-B5CD-50B3C94196DF}" type="parTrans" cxnId="{8E0D2B34-AABC-434C-9E12-C5250E2D2FB9}">
      <dgm:prSet/>
      <dgm:spPr/>
      <dgm:t>
        <a:bodyPr/>
        <a:lstStyle/>
        <a:p>
          <a:endParaRPr lang="ru-RU"/>
        </a:p>
      </dgm:t>
    </dgm:pt>
    <dgm:pt modelId="{0275996B-228E-4554-A60F-19B4794D3D1A}" type="sibTrans" cxnId="{8E0D2B34-AABC-434C-9E12-C5250E2D2FB9}">
      <dgm:prSet/>
      <dgm:spPr/>
      <dgm:t>
        <a:bodyPr/>
        <a:lstStyle/>
        <a:p>
          <a:endParaRPr lang="ru-RU"/>
        </a:p>
      </dgm:t>
    </dgm:pt>
    <dgm:pt modelId="{D538C244-CEE0-4789-BFA9-C6056FAC1973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b="1" dirty="0" smtClean="0"/>
            <a:t>Последующие часы – по 250-500 мл физ. раствора.</a:t>
          </a:r>
          <a:endParaRPr lang="ru-RU" b="1" dirty="0"/>
        </a:p>
      </dgm:t>
    </dgm:pt>
    <dgm:pt modelId="{827C1A44-EB43-40CC-B7D4-E6E7616A2F09}" type="parTrans" cxnId="{FE5CB24E-565B-45D1-B836-886DF2EFD74A}">
      <dgm:prSet/>
      <dgm:spPr/>
      <dgm:t>
        <a:bodyPr/>
        <a:lstStyle/>
        <a:p>
          <a:endParaRPr lang="ru-RU"/>
        </a:p>
      </dgm:t>
    </dgm:pt>
    <dgm:pt modelId="{18C6D1DF-070B-4C06-B600-74C56186BDAE}" type="sibTrans" cxnId="{FE5CB24E-565B-45D1-B836-886DF2EFD74A}">
      <dgm:prSet/>
      <dgm:spPr/>
      <dgm:t>
        <a:bodyPr/>
        <a:lstStyle/>
        <a:p>
          <a:endParaRPr lang="ru-RU"/>
        </a:p>
      </dgm:t>
    </dgm:pt>
    <dgm:pt modelId="{32A89C23-D455-4669-9547-4C640E75DFD9}" type="pres">
      <dgm:prSet presAssocID="{56DA1C6C-6E86-416C-BBDD-D9F9D150A7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E4E098-AFF2-46A5-A563-01E6D54EAEC3}" type="pres">
      <dgm:prSet presAssocID="{FF1CC5F7-459C-4A7F-A1A0-B68E44DC624C}" presName="parTxOnly" presStyleLbl="node1" presStyleIdx="0" presStyleCnt="3" custLinFactNeighborX="-51959" custLinFactNeighborY="-5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E31C5-A039-4CDF-BF8E-C2A2E0D699A5}" type="pres">
      <dgm:prSet presAssocID="{1CF52348-E66B-4A2B-BF86-9E9C61B58B5F}" presName="parTxOnly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6E7373E3-F588-4F92-BE52-A902ECB6248F}" type="pres">
      <dgm:prSet presAssocID="{B66A04E8-07FA-4855-809A-D90EDC7D5C7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15157-8B2C-469D-BAE0-60221E8518F1}" type="pres">
      <dgm:prSet presAssocID="{0275996B-228E-4554-A60F-19B4794D3D1A}" presName="parTxOnly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10B822F6-ACFE-4EF7-AC13-8E2F8DEAEF15}" type="pres">
      <dgm:prSet presAssocID="{D538C244-CEE0-4789-BFA9-C6056FAC197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10812F-D4CE-498C-9C21-87662EE79465}" type="presOf" srcId="{56DA1C6C-6E86-416C-BBDD-D9F9D150A7D2}" destId="{32A89C23-D455-4669-9547-4C640E75DFD9}" srcOrd="0" destOrd="0" presId="urn:microsoft.com/office/officeart/2005/8/layout/chevron1"/>
    <dgm:cxn modelId="{6B86E89E-4F43-4CA7-90CE-E9823D235670}" type="presOf" srcId="{D538C244-CEE0-4789-BFA9-C6056FAC1973}" destId="{10B822F6-ACFE-4EF7-AC13-8E2F8DEAEF15}" srcOrd="0" destOrd="0" presId="urn:microsoft.com/office/officeart/2005/8/layout/chevron1"/>
    <dgm:cxn modelId="{23BE91CD-6D51-43CF-B5F2-D332D5037B0B}" type="presOf" srcId="{B66A04E8-07FA-4855-809A-D90EDC7D5C78}" destId="{6E7373E3-F588-4F92-BE52-A902ECB6248F}" srcOrd="0" destOrd="0" presId="urn:microsoft.com/office/officeart/2005/8/layout/chevron1"/>
    <dgm:cxn modelId="{8E0D2B34-AABC-434C-9E12-C5250E2D2FB9}" srcId="{56DA1C6C-6E86-416C-BBDD-D9F9D150A7D2}" destId="{B66A04E8-07FA-4855-809A-D90EDC7D5C78}" srcOrd="1" destOrd="0" parTransId="{36C7A7E7-4A6C-44EF-B5CD-50B3C94196DF}" sibTransId="{0275996B-228E-4554-A60F-19B4794D3D1A}"/>
    <dgm:cxn modelId="{849028EA-7966-433F-A06B-F9C8028F768E}" type="presOf" srcId="{FF1CC5F7-459C-4A7F-A1A0-B68E44DC624C}" destId="{D4E4E098-AFF2-46A5-A563-01E6D54EAEC3}" srcOrd="0" destOrd="0" presId="urn:microsoft.com/office/officeart/2005/8/layout/chevron1"/>
    <dgm:cxn modelId="{FE5CB24E-565B-45D1-B836-886DF2EFD74A}" srcId="{56DA1C6C-6E86-416C-BBDD-D9F9D150A7D2}" destId="{D538C244-CEE0-4789-BFA9-C6056FAC1973}" srcOrd="2" destOrd="0" parTransId="{827C1A44-EB43-40CC-B7D4-E6E7616A2F09}" sibTransId="{18C6D1DF-070B-4C06-B600-74C56186BDAE}"/>
    <dgm:cxn modelId="{E154151C-F871-4176-8F1A-27A440B0B4B6}" srcId="{56DA1C6C-6E86-416C-BBDD-D9F9D150A7D2}" destId="{FF1CC5F7-459C-4A7F-A1A0-B68E44DC624C}" srcOrd="0" destOrd="0" parTransId="{627220D8-8BF4-442B-87D7-3CF102208A6A}" sibTransId="{1CF52348-E66B-4A2B-BF86-9E9C61B58B5F}"/>
    <dgm:cxn modelId="{90228439-8483-4804-BF41-2BCD514E33C5}" type="presParOf" srcId="{32A89C23-D455-4669-9547-4C640E75DFD9}" destId="{D4E4E098-AFF2-46A5-A563-01E6D54EAEC3}" srcOrd="0" destOrd="0" presId="urn:microsoft.com/office/officeart/2005/8/layout/chevron1"/>
    <dgm:cxn modelId="{EE10E2D9-B604-4C3F-BA33-26FFC0842FEB}" type="presParOf" srcId="{32A89C23-D455-4669-9547-4C640E75DFD9}" destId="{CE7E31C5-A039-4CDF-BF8E-C2A2E0D699A5}" srcOrd="1" destOrd="0" presId="urn:microsoft.com/office/officeart/2005/8/layout/chevron1"/>
    <dgm:cxn modelId="{04C5E185-1EB0-478D-A73A-008F2CCBEB22}" type="presParOf" srcId="{32A89C23-D455-4669-9547-4C640E75DFD9}" destId="{6E7373E3-F588-4F92-BE52-A902ECB6248F}" srcOrd="2" destOrd="0" presId="urn:microsoft.com/office/officeart/2005/8/layout/chevron1"/>
    <dgm:cxn modelId="{C5F31E74-6C1B-4CE1-AEFD-8439E37235A2}" type="presParOf" srcId="{32A89C23-D455-4669-9547-4C640E75DFD9}" destId="{45615157-8B2C-469D-BAE0-60221E8518F1}" srcOrd="3" destOrd="0" presId="urn:microsoft.com/office/officeart/2005/8/layout/chevron1"/>
    <dgm:cxn modelId="{309FD206-98DC-47E7-9A2D-40A432DB7236}" type="presParOf" srcId="{32A89C23-D455-4669-9547-4C640E75DFD9}" destId="{10B822F6-ACFE-4EF7-AC13-8E2F8DEAEF1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1E7DAB-E97C-4EA7-9AAA-AB13DB0AC2F4}" type="doc">
      <dgm:prSet loTypeId="urn:microsoft.com/office/officeart/2005/8/layout/chevron1" loCatId="process" qsTypeId="urn:microsoft.com/office/officeart/2005/8/quickstyle/simple3" qsCatId="simple" csTypeId="urn:microsoft.com/office/officeart/2005/8/colors/colorful3" csCatId="colorful" phldr="1"/>
      <dgm:spPr/>
    </dgm:pt>
    <dgm:pt modelId="{3818697D-5A7F-472C-A93D-22585730BDC2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в первые часы – инсулин вводят: 2 ЕД/ч в виде в/</a:t>
          </a:r>
          <a:r>
            <a:rPr lang="ru-RU" sz="2000" b="1" dirty="0" err="1" smtClean="0"/>
            <a:t>в</a:t>
          </a:r>
          <a:r>
            <a:rPr lang="ru-RU" sz="2000" b="1" dirty="0" smtClean="0"/>
            <a:t> болюса либо не вводят вообще!</a:t>
          </a:r>
          <a:endParaRPr lang="ru-RU" sz="2000" b="1" dirty="0"/>
        </a:p>
      </dgm:t>
    </dgm:pt>
    <dgm:pt modelId="{B7444127-8B32-4F53-A37B-47EFD2E3F2E5}" type="parTrans" cxnId="{0E7D15CC-DCF5-4152-AD9A-C2077C47EC5C}">
      <dgm:prSet/>
      <dgm:spPr/>
      <dgm:t>
        <a:bodyPr/>
        <a:lstStyle/>
        <a:p>
          <a:endParaRPr lang="ru-RU"/>
        </a:p>
      </dgm:t>
    </dgm:pt>
    <dgm:pt modelId="{BF56F049-A7D2-4B24-B58B-98298678ED56}" type="sibTrans" cxnId="{0E7D15CC-DCF5-4152-AD9A-C2077C47EC5C}">
      <dgm:prSet/>
      <dgm:spPr/>
      <dgm:t>
        <a:bodyPr/>
        <a:lstStyle/>
        <a:p>
          <a:endParaRPr lang="ru-RU"/>
        </a:p>
      </dgm:t>
    </dgm:pt>
    <dgm:pt modelId="{383FBF51-1B34-4C67-AE77-8A52ABE26A4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в последующие часы если гипергликемия сохраняется – по 4-8 ЕД/ч с помощью </a:t>
          </a:r>
          <a:r>
            <a:rPr lang="ru-RU" sz="2000" b="1" dirty="0" err="1" smtClean="0"/>
            <a:t>перфузора</a:t>
          </a:r>
          <a:r>
            <a:rPr lang="ru-RU" sz="2000" b="1" dirty="0" smtClean="0"/>
            <a:t> непрерывно.</a:t>
          </a:r>
          <a:endParaRPr lang="ru-RU" sz="2000" b="1" dirty="0"/>
        </a:p>
      </dgm:t>
    </dgm:pt>
    <dgm:pt modelId="{2383BF1E-06F3-4F80-8EBA-90D6B422E0AA}" type="parTrans" cxnId="{80086B22-E19A-4BFD-8547-451D3BD7E4A7}">
      <dgm:prSet/>
      <dgm:spPr/>
      <dgm:t>
        <a:bodyPr/>
        <a:lstStyle/>
        <a:p>
          <a:endParaRPr lang="ru-RU"/>
        </a:p>
      </dgm:t>
    </dgm:pt>
    <dgm:pt modelId="{448B5337-C84A-427C-B9EC-9A6064F238EA}" type="sibTrans" cxnId="{80086B22-E19A-4BFD-8547-451D3BD7E4A7}">
      <dgm:prSet/>
      <dgm:spPr/>
      <dgm:t>
        <a:bodyPr/>
        <a:lstStyle/>
        <a:p>
          <a:endParaRPr lang="ru-RU"/>
        </a:p>
      </dgm:t>
    </dgm:pt>
    <dgm:pt modelId="{BF61A7B8-6616-4E61-B101-E81E41EBBD60}" type="pres">
      <dgm:prSet presAssocID="{3A1E7DAB-E97C-4EA7-9AAA-AB13DB0AC2F4}" presName="Name0" presStyleCnt="0">
        <dgm:presLayoutVars>
          <dgm:dir/>
          <dgm:animLvl val="lvl"/>
          <dgm:resizeHandles val="exact"/>
        </dgm:presLayoutVars>
      </dgm:prSet>
      <dgm:spPr/>
    </dgm:pt>
    <dgm:pt modelId="{565A682A-5391-40E1-B183-A2ED63E4C386}" type="pres">
      <dgm:prSet presAssocID="{3818697D-5A7F-472C-A93D-22585730BDC2}" presName="parTxOnly" presStyleLbl="node1" presStyleIdx="0" presStyleCnt="2" custScaleY="97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04A5E-9A00-4D58-834D-0A282B954A96}" type="pres">
      <dgm:prSet presAssocID="{BF56F049-A7D2-4B24-B58B-98298678ED56}" presName="parTxOnlySpace" presStyleCnt="0"/>
      <dgm:spPr/>
    </dgm:pt>
    <dgm:pt modelId="{DFAA81A9-8A30-4D79-A627-4EF5F6578EBD}" type="pres">
      <dgm:prSet presAssocID="{383FBF51-1B34-4C67-AE77-8A52ABE26A4B}" presName="parTxOnly" presStyleLbl="node1" presStyleIdx="1" presStyleCnt="2" custLinFactNeighborX="-5981" custLinFactNeighborY="-19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5C1CA-84EE-4BE7-9D99-9E49D20EAFBC}" type="presOf" srcId="{3818697D-5A7F-472C-A93D-22585730BDC2}" destId="{565A682A-5391-40E1-B183-A2ED63E4C386}" srcOrd="0" destOrd="0" presId="urn:microsoft.com/office/officeart/2005/8/layout/chevron1"/>
    <dgm:cxn modelId="{FFC93FE4-8DF5-4F5C-882A-1CDF18FB02C0}" type="presOf" srcId="{3A1E7DAB-E97C-4EA7-9AAA-AB13DB0AC2F4}" destId="{BF61A7B8-6616-4E61-B101-E81E41EBBD60}" srcOrd="0" destOrd="0" presId="urn:microsoft.com/office/officeart/2005/8/layout/chevron1"/>
    <dgm:cxn modelId="{80086B22-E19A-4BFD-8547-451D3BD7E4A7}" srcId="{3A1E7DAB-E97C-4EA7-9AAA-AB13DB0AC2F4}" destId="{383FBF51-1B34-4C67-AE77-8A52ABE26A4B}" srcOrd="1" destOrd="0" parTransId="{2383BF1E-06F3-4F80-8EBA-90D6B422E0AA}" sibTransId="{448B5337-C84A-427C-B9EC-9A6064F238EA}"/>
    <dgm:cxn modelId="{1288E12F-B132-48D5-9141-3D36B8845432}" type="presOf" srcId="{383FBF51-1B34-4C67-AE77-8A52ABE26A4B}" destId="{DFAA81A9-8A30-4D79-A627-4EF5F6578EBD}" srcOrd="0" destOrd="0" presId="urn:microsoft.com/office/officeart/2005/8/layout/chevron1"/>
    <dgm:cxn modelId="{0E7D15CC-DCF5-4152-AD9A-C2077C47EC5C}" srcId="{3A1E7DAB-E97C-4EA7-9AAA-AB13DB0AC2F4}" destId="{3818697D-5A7F-472C-A93D-22585730BDC2}" srcOrd="0" destOrd="0" parTransId="{B7444127-8B32-4F53-A37B-47EFD2E3F2E5}" sibTransId="{BF56F049-A7D2-4B24-B58B-98298678ED56}"/>
    <dgm:cxn modelId="{35DB7BDC-E8D3-4554-822C-0FE5D2AA9E23}" type="presParOf" srcId="{BF61A7B8-6616-4E61-B101-E81E41EBBD60}" destId="{565A682A-5391-40E1-B183-A2ED63E4C386}" srcOrd="0" destOrd="0" presId="urn:microsoft.com/office/officeart/2005/8/layout/chevron1"/>
    <dgm:cxn modelId="{1AD8AF59-4176-41E5-8C03-0B0B902B6109}" type="presParOf" srcId="{BF61A7B8-6616-4E61-B101-E81E41EBBD60}" destId="{1E804A5E-9A00-4D58-834D-0A282B954A96}" srcOrd="1" destOrd="0" presId="urn:microsoft.com/office/officeart/2005/8/layout/chevron1"/>
    <dgm:cxn modelId="{5F0EC903-DF45-4862-9844-A7CECB78564D}" type="presParOf" srcId="{BF61A7B8-6616-4E61-B101-E81E41EBBD60}" destId="{DFAA81A9-8A30-4D79-A627-4EF5F6578EB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D2AE9E-3721-4B4C-B111-46EBDF4E5050}">
      <dsp:nvSpPr>
        <dsp:cNvPr id="0" name=""/>
        <dsp:cNvSpPr/>
      </dsp:nvSpPr>
      <dsp:spPr>
        <a:xfrm>
          <a:off x="3492656" y="2376558"/>
          <a:ext cx="1702907" cy="17029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лечение</a:t>
          </a:r>
          <a:endParaRPr lang="ru-RU" sz="2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92656" y="2376558"/>
        <a:ext cx="1702907" cy="1702907"/>
      </dsp:txXfrm>
    </dsp:sp>
    <dsp:sp modelId="{9CE2E18B-03BB-401C-8AEE-F0E3396FFE0B}">
      <dsp:nvSpPr>
        <dsp:cNvPr id="0" name=""/>
        <dsp:cNvSpPr/>
      </dsp:nvSpPr>
      <dsp:spPr>
        <a:xfrm rot="16148100">
          <a:off x="4149135" y="1762844"/>
          <a:ext cx="354447" cy="5789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148100">
        <a:off x="4149135" y="1762844"/>
        <a:ext cx="354447" cy="578988"/>
      </dsp:txXfrm>
    </dsp:sp>
    <dsp:sp modelId="{F15E1E9A-CCF7-4BA8-ACD5-043DA9CD0AC5}">
      <dsp:nvSpPr>
        <dsp:cNvPr id="0" name=""/>
        <dsp:cNvSpPr/>
      </dsp:nvSpPr>
      <dsp:spPr>
        <a:xfrm>
          <a:off x="2964447" y="5093"/>
          <a:ext cx="2687715" cy="1702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Устранение инсулиновой недостаточности</a:t>
          </a:r>
          <a:endParaRPr lang="ru-RU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64447" y="5093"/>
        <a:ext cx="2687715" cy="1702907"/>
      </dsp:txXfrm>
    </dsp:sp>
    <dsp:sp modelId="{FA163221-CFB2-42BD-8196-8B4678E17D0D}">
      <dsp:nvSpPr>
        <dsp:cNvPr id="0" name=""/>
        <dsp:cNvSpPr/>
      </dsp:nvSpPr>
      <dsp:spPr>
        <a:xfrm rot="13122">
          <a:off x="5289983" y="2942562"/>
          <a:ext cx="227484" cy="5789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92000"/>
                <a:satMod val="170000"/>
              </a:schemeClr>
            </a:gs>
            <a:gs pos="15000">
              <a:schemeClr val="accent2">
                <a:hueOff val="6336281"/>
                <a:satOff val="-12229"/>
                <a:lumOff val="-15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6336281"/>
                <a:satOff val="-12229"/>
                <a:lumOff val="-15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3122">
        <a:off x="5289983" y="2942562"/>
        <a:ext cx="227484" cy="578988"/>
      </dsp:txXfrm>
    </dsp:sp>
    <dsp:sp modelId="{65525DB5-D57E-46C4-8A8A-B1A2E0CE10A8}">
      <dsp:nvSpPr>
        <dsp:cNvPr id="0" name=""/>
        <dsp:cNvSpPr/>
      </dsp:nvSpPr>
      <dsp:spPr>
        <a:xfrm>
          <a:off x="5624751" y="2386192"/>
          <a:ext cx="2486772" cy="1702907"/>
        </a:xfrm>
        <a:prstGeom prst="ellipse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92000"/>
                <a:satMod val="170000"/>
              </a:schemeClr>
            </a:gs>
            <a:gs pos="15000">
              <a:schemeClr val="accent2">
                <a:hueOff val="6336281"/>
                <a:satOff val="-12229"/>
                <a:lumOff val="-15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6336281"/>
                <a:satOff val="-12229"/>
                <a:lumOff val="-15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Борьба  с дегидрата цией и гиповоле мией</a:t>
          </a:r>
          <a:endParaRPr lang="ru-RU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624751" y="2386192"/>
        <a:ext cx="2486772" cy="1702907"/>
      </dsp:txXfrm>
    </dsp:sp>
    <dsp:sp modelId="{CF2DF2C5-E171-4F57-ACDE-69DC06F0BB06}">
      <dsp:nvSpPr>
        <dsp:cNvPr id="0" name=""/>
        <dsp:cNvSpPr/>
      </dsp:nvSpPr>
      <dsp:spPr>
        <a:xfrm rot="5408569">
          <a:off x="4156079" y="4128668"/>
          <a:ext cx="370126" cy="5789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92000"/>
                <a:satMod val="170000"/>
              </a:schemeClr>
            </a:gs>
            <a:gs pos="15000">
              <a:schemeClr val="accent2">
                <a:hueOff val="12672561"/>
                <a:satOff val="-24457"/>
                <a:lumOff val="-314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2672561"/>
                <a:satOff val="-24457"/>
                <a:lumOff val="-314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8569">
        <a:off x="4156079" y="4128668"/>
        <a:ext cx="370126" cy="578988"/>
      </dsp:txXfrm>
    </dsp:sp>
    <dsp:sp modelId="{634380E0-8AEE-4BB9-A2A5-BB3252411CF6}">
      <dsp:nvSpPr>
        <dsp:cNvPr id="0" name=""/>
        <dsp:cNvSpPr/>
      </dsp:nvSpPr>
      <dsp:spPr>
        <a:xfrm>
          <a:off x="2907213" y="4777812"/>
          <a:ext cx="2861821" cy="1702907"/>
        </a:xfrm>
        <a:prstGeom prst="ellipse">
          <a:avLst/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92000"/>
                <a:satMod val="170000"/>
              </a:schemeClr>
            </a:gs>
            <a:gs pos="15000">
              <a:schemeClr val="accent2">
                <a:hueOff val="12672561"/>
                <a:satOff val="-24457"/>
                <a:lumOff val="-314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2672561"/>
                <a:satOff val="-24457"/>
                <a:lumOff val="-314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Восстановле</a:t>
          </a:r>
          <a:r>
            <a:rPr lang="ru-RU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ru-RU" sz="2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ние</a:t>
          </a:r>
          <a:r>
            <a:rPr lang="ru-RU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электролитного баланса и </a:t>
          </a:r>
          <a:r>
            <a:rPr lang="ru-RU" sz="2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кщс</a:t>
          </a:r>
          <a:endParaRPr lang="ru-RU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07213" y="4777812"/>
        <a:ext cx="2861821" cy="1702907"/>
      </dsp:txXfrm>
    </dsp:sp>
    <dsp:sp modelId="{E68DA094-5902-4B28-96AF-9E148EABD0AD}">
      <dsp:nvSpPr>
        <dsp:cNvPr id="0" name=""/>
        <dsp:cNvSpPr/>
      </dsp:nvSpPr>
      <dsp:spPr>
        <a:xfrm rot="10787256">
          <a:off x="3139911" y="2942519"/>
          <a:ext cx="249278" cy="5789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2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2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787256">
        <a:off x="3139911" y="2942519"/>
        <a:ext cx="249278" cy="578988"/>
      </dsp:txXfrm>
    </dsp:sp>
    <dsp:sp modelId="{82EAF23D-AD89-4B30-BBD5-3402C9A1DDEB}">
      <dsp:nvSpPr>
        <dsp:cNvPr id="0" name=""/>
        <dsp:cNvSpPr/>
      </dsp:nvSpPr>
      <dsp:spPr>
        <a:xfrm>
          <a:off x="461295" y="2386205"/>
          <a:ext cx="2561053" cy="1702907"/>
        </a:xfrm>
        <a:prstGeom prst="ellipse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2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2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Лечение </a:t>
          </a:r>
          <a:r>
            <a:rPr lang="ru-RU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сопутствую </a:t>
          </a:r>
          <a:r>
            <a:rPr lang="ru-RU" sz="2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щих</a:t>
          </a:r>
          <a:r>
            <a:rPr lang="ru-RU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заболеваний</a:t>
          </a:r>
          <a:endParaRPr lang="ru-RU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61295" y="2386205"/>
        <a:ext cx="2561053" cy="170290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91D1D-4B9E-436B-A121-050F4C45F4B2}">
      <dsp:nvSpPr>
        <dsp:cNvPr id="0" name=""/>
        <dsp:cNvSpPr/>
      </dsp:nvSpPr>
      <dsp:spPr>
        <a:xfrm>
          <a:off x="3379541" y="2266268"/>
          <a:ext cx="2450710" cy="2287322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лечение</a:t>
          </a:r>
          <a:endParaRPr lang="ru-RU" sz="3300" b="1" kern="1200" dirty="0"/>
        </a:p>
      </dsp:txBody>
      <dsp:txXfrm>
        <a:off x="3379541" y="2266268"/>
        <a:ext cx="2450710" cy="2287322"/>
      </dsp:txXfrm>
    </dsp:sp>
    <dsp:sp modelId="{569CDB01-FB4F-4389-B022-C399F61CE8D7}">
      <dsp:nvSpPr>
        <dsp:cNvPr id="0" name=""/>
        <dsp:cNvSpPr/>
      </dsp:nvSpPr>
      <dsp:spPr>
        <a:xfrm rot="16200000">
          <a:off x="4475205" y="1722263"/>
          <a:ext cx="259382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6200000">
        <a:off x="4475205" y="1722263"/>
        <a:ext cx="259382" cy="613290"/>
      </dsp:txXfrm>
    </dsp:sp>
    <dsp:sp modelId="{3240B5F5-DF1B-40A0-A900-6BE271647FA4}">
      <dsp:nvSpPr>
        <dsp:cNvPr id="0" name=""/>
        <dsp:cNvSpPr/>
      </dsp:nvSpPr>
      <dsp:spPr>
        <a:xfrm>
          <a:off x="2949362" y="-5121"/>
          <a:ext cx="3311067" cy="1781988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Уменьшение продукции </a:t>
          </a:r>
          <a:r>
            <a:rPr lang="ru-RU" sz="2400" b="1" kern="1200" dirty="0" err="1" smtClean="0"/>
            <a:t>лактата</a:t>
          </a:r>
          <a:endParaRPr lang="ru-RU" sz="2400" b="1" kern="1200" dirty="0"/>
        </a:p>
      </dsp:txBody>
      <dsp:txXfrm>
        <a:off x="2949362" y="-5121"/>
        <a:ext cx="3311067" cy="1781988"/>
      </dsp:txXfrm>
    </dsp:sp>
    <dsp:sp modelId="{EC309597-7387-4857-A1B7-D68CBD622DD4}">
      <dsp:nvSpPr>
        <dsp:cNvPr id="0" name=""/>
        <dsp:cNvSpPr/>
      </dsp:nvSpPr>
      <dsp:spPr>
        <a:xfrm rot="21539638">
          <a:off x="5988119" y="3075648"/>
          <a:ext cx="38096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21539638">
        <a:off x="5988119" y="3075648"/>
        <a:ext cx="380969" cy="613290"/>
      </dsp:txXfrm>
    </dsp:sp>
    <dsp:sp modelId="{AB7ECC60-5DBC-4B9E-90AF-9D2FAB5C459B}">
      <dsp:nvSpPr>
        <dsp:cNvPr id="0" name=""/>
        <dsp:cNvSpPr/>
      </dsp:nvSpPr>
      <dsp:spPr>
        <a:xfrm>
          <a:off x="6548498" y="2157967"/>
          <a:ext cx="2595501" cy="2390084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Удаление избытка </a:t>
          </a:r>
          <a:r>
            <a:rPr lang="ru-RU" sz="2400" b="1" kern="1200" dirty="0" err="1" smtClean="0"/>
            <a:t>лактата</a:t>
          </a:r>
          <a:r>
            <a:rPr lang="ru-RU" sz="2400" b="1" kern="1200" dirty="0" smtClean="0"/>
            <a:t> и </a:t>
          </a:r>
          <a:r>
            <a:rPr lang="ru-RU" sz="2400" b="1" kern="1200" dirty="0" err="1" smtClean="0"/>
            <a:t>бигуанидов</a:t>
          </a:r>
          <a:endParaRPr lang="ru-RU" sz="2400" b="1" kern="1200" dirty="0"/>
        </a:p>
      </dsp:txBody>
      <dsp:txXfrm>
        <a:off x="6548498" y="2157967"/>
        <a:ext cx="2595501" cy="2390084"/>
      </dsp:txXfrm>
    </dsp:sp>
    <dsp:sp modelId="{B50A25C3-0252-4414-90DE-7607618D0AA7}">
      <dsp:nvSpPr>
        <dsp:cNvPr id="0" name=""/>
        <dsp:cNvSpPr/>
      </dsp:nvSpPr>
      <dsp:spPr>
        <a:xfrm rot="5319876">
          <a:off x="4516950" y="4465699"/>
          <a:ext cx="239412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319876">
        <a:off x="4516950" y="4465699"/>
        <a:ext cx="239412" cy="613290"/>
      </dsp:txXfrm>
    </dsp:sp>
    <dsp:sp modelId="{5623934D-C56B-431F-B655-16C1373EB19A}">
      <dsp:nvSpPr>
        <dsp:cNvPr id="0" name=""/>
        <dsp:cNvSpPr/>
      </dsp:nvSpPr>
      <dsp:spPr>
        <a:xfrm>
          <a:off x="2877327" y="5004850"/>
          <a:ext cx="3572816" cy="1858271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Борьба с шоком, восстановление КЩС</a:t>
          </a:r>
          <a:endParaRPr lang="ru-RU" sz="2400" b="1" kern="1200" dirty="0"/>
        </a:p>
      </dsp:txBody>
      <dsp:txXfrm>
        <a:off x="2877327" y="5004850"/>
        <a:ext cx="3572816" cy="1858271"/>
      </dsp:txXfrm>
    </dsp:sp>
    <dsp:sp modelId="{5ABC7B98-661C-44D8-9828-74B76DEDE763}">
      <dsp:nvSpPr>
        <dsp:cNvPr id="0" name=""/>
        <dsp:cNvSpPr/>
      </dsp:nvSpPr>
      <dsp:spPr>
        <a:xfrm rot="10860373">
          <a:off x="2890010" y="3076203"/>
          <a:ext cx="346123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60373">
        <a:off x="2890010" y="3076203"/>
        <a:ext cx="346123" cy="613290"/>
      </dsp:txXfrm>
    </dsp:sp>
    <dsp:sp modelId="{CE3D4FB1-6C4F-499F-BD82-F86F02A85DAD}">
      <dsp:nvSpPr>
        <dsp:cNvPr id="0" name=""/>
        <dsp:cNvSpPr/>
      </dsp:nvSpPr>
      <dsp:spPr>
        <a:xfrm>
          <a:off x="0" y="2195087"/>
          <a:ext cx="2727088" cy="231582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Устранение провоцирующего фактора</a:t>
          </a:r>
          <a:endParaRPr lang="ru-RU" sz="2400" b="1" kern="1200" dirty="0"/>
        </a:p>
      </dsp:txBody>
      <dsp:txXfrm>
        <a:off x="0" y="2195087"/>
        <a:ext cx="2727088" cy="23158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4E098-AFF2-46A5-A563-01E6D54EAEC3}">
      <dsp:nvSpPr>
        <dsp:cNvPr id="0" name=""/>
        <dsp:cNvSpPr/>
      </dsp:nvSpPr>
      <dsp:spPr>
        <a:xfrm>
          <a:off x="2311" y="228816"/>
          <a:ext cx="2816727" cy="11266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1-й час – 1000 мл физ. раствора;</a:t>
          </a:r>
          <a:endParaRPr lang="ru-RU" sz="1900" b="1" kern="1200" dirty="0"/>
        </a:p>
      </dsp:txBody>
      <dsp:txXfrm>
        <a:off x="2311" y="228816"/>
        <a:ext cx="2816727" cy="1126691"/>
      </dsp:txXfrm>
    </dsp:sp>
    <dsp:sp modelId="{6E7373E3-F588-4F92-BE52-A902ECB6248F}">
      <dsp:nvSpPr>
        <dsp:cNvPr id="0" name=""/>
        <dsp:cNvSpPr/>
      </dsp:nvSpPr>
      <dsp:spPr>
        <a:xfrm>
          <a:off x="2537367" y="228816"/>
          <a:ext cx="2816727" cy="1126691"/>
        </a:xfrm>
        <a:prstGeom prst="chevron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2-й и 3-й час – по 500 мл физ. раствора;</a:t>
          </a:r>
          <a:endParaRPr lang="ru-RU" sz="1900" b="1" kern="1200" dirty="0"/>
        </a:p>
      </dsp:txBody>
      <dsp:txXfrm>
        <a:off x="2537367" y="228816"/>
        <a:ext cx="2816727" cy="1126691"/>
      </dsp:txXfrm>
    </dsp:sp>
    <dsp:sp modelId="{10B822F6-ACFE-4EF7-AC13-8E2F8DEAEF15}">
      <dsp:nvSpPr>
        <dsp:cNvPr id="0" name=""/>
        <dsp:cNvSpPr/>
      </dsp:nvSpPr>
      <dsp:spPr>
        <a:xfrm>
          <a:off x="5072422" y="228816"/>
          <a:ext cx="2816727" cy="1126691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Последующие часы – по 300-500 мл физ. раствора.</a:t>
          </a:r>
          <a:endParaRPr lang="ru-RU" sz="1900" b="1" kern="1200" dirty="0"/>
        </a:p>
      </dsp:txBody>
      <dsp:txXfrm>
        <a:off x="5072422" y="228816"/>
        <a:ext cx="2816727" cy="11266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4E098-AFF2-46A5-A563-01E6D54EAEC3}">
      <dsp:nvSpPr>
        <dsp:cNvPr id="0" name=""/>
        <dsp:cNvSpPr/>
      </dsp:nvSpPr>
      <dsp:spPr>
        <a:xfrm>
          <a:off x="0" y="326723"/>
          <a:ext cx="3418375" cy="136735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1-й час – 1000-1500 мл физ. раствора;</a:t>
          </a:r>
          <a:endParaRPr lang="ru-RU" sz="2300" b="1" kern="1200" dirty="0"/>
        </a:p>
      </dsp:txBody>
      <dsp:txXfrm>
        <a:off x="0" y="326723"/>
        <a:ext cx="3418375" cy="1367350"/>
      </dsp:txXfrm>
    </dsp:sp>
    <dsp:sp modelId="{6E7373E3-F588-4F92-BE52-A902ECB6248F}">
      <dsp:nvSpPr>
        <dsp:cNvPr id="0" name=""/>
        <dsp:cNvSpPr/>
      </dsp:nvSpPr>
      <dsp:spPr>
        <a:xfrm>
          <a:off x="3079344" y="396444"/>
          <a:ext cx="3418375" cy="1367350"/>
        </a:xfrm>
        <a:prstGeom prst="chevron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2-й и 3-й час – по 500-1000 мл физ. раствора;</a:t>
          </a:r>
          <a:endParaRPr lang="ru-RU" sz="2300" b="1" kern="1200" dirty="0"/>
        </a:p>
      </dsp:txBody>
      <dsp:txXfrm>
        <a:off x="3079344" y="396444"/>
        <a:ext cx="3418375" cy="1367350"/>
      </dsp:txXfrm>
    </dsp:sp>
    <dsp:sp modelId="{10B822F6-ACFE-4EF7-AC13-8E2F8DEAEF15}">
      <dsp:nvSpPr>
        <dsp:cNvPr id="0" name=""/>
        <dsp:cNvSpPr/>
      </dsp:nvSpPr>
      <dsp:spPr>
        <a:xfrm>
          <a:off x="6155882" y="396444"/>
          <a:ext cx="3418375" cy="1367350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 zoom="91000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Последующие часы – по 250-500 мл физ. раствора.</a:t>
          </a:r>
          <a:endParaRPr lang="ru-RU" sz="2300" b="1" kern="1200" dirty="0"/>
        </a:p>
      </dsp:txBody>
      <dsp:txXfrm>
        <a:off x="6155882" y="396444"/>
        <a:ext cx="3418375" cy="13673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5A682A-5391-40E1-B183-A2ED63E4C386}">
      <dsp:nvSpPr>
        <dsp:cNvPr id="0" name=""/>
        <dsp:cNvSpPr/>
      </dsp:nvSpPr>
      <dsp:spPr>
        <a:xfrm>
          <a:off x="7531" y="21237"/>
          <a:ext cx="4502047" cy="17577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первые часы – инсулин вводят: 2 ЕД/ч в виде в/</a:t>
          </a:r>
          <a:r>
            <a:rPr lang="ru-RU" sz="2000" b="1" kern="1200" dirty="0" err="1" smtClean="0"/>
            <a:t>в</a:t>
          </a:r>
          <a:r>
            <a:rPr lang="ru-RU" sz="2000" b="1" kern="1200" dirty="0" smtClean="0"/>
            <a:t> болюса либо не вводят вообще!</a:t>
          </a:r>
          <a:endParaRPr lang="ru-RU" sz="2000" b="1" kern="1200" dirty="0"/>
        </a:p>
      </dsp:txBody>
      <dsp:txXfrm>
        <a:off x="7531" y="21237"/>
        <a:ext cx="4502047" cy="1757725"/>
      </dsp:txXfrm>
    </dsp:sp>
    <dsp:sp modelId="{DFAA81A9-8A30-4D79-A627-4EF5F6578EBD}">
      <dsp:nvSpPr>
        <dsp:cNvPr id="0" name=""/>
        <dsp:cNvSpPr/>
      </dsp:nvSpPr>
      <dsp:spPr>
        <a:xfrm>
          <a:off x="4032446" y="0"/>
          <a:ext cx="4502047" cy="1800200"/>
        </a:xfrm>
        <a:prstGeom prst="chevron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35000"/>
                <a:satMod val="253000"/>
              </a:schemeClr>
            </a:gs>
            <a:gs pos="50000">
              <a:schemeClr val="accent3">
                <a:hueOff val="-16826439"/>
                <a:satOff val="-8652"/>
                <a:lumOff val="-3725"/>
                <a:alphaOff val="0"/>
                <a:tint val="42000"/>
                <a:satMod val="255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53000"/>
                <a:satMod val="26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последующие часы если гипергликемия сохраняется – по 4-8 ЕД/ч с помощью </a:t>
          </a:r>
          <a:r>
            <a:rPr lang="ru-RU" sz="2000" b="1" kern="1200" dirty="0" err="1" smtClean="0"/>
            <a:t>перфузора</a:t>
          </a:r>
          <a:r>
            <a:rPr lang="ru-RU" sz="2000" b="1" kern="1200" dirty="0" smtClean="0"/>
            <a:t> непрерывно.</a:t>
          </a:r>
          <a:endParaRPr lang="ru-RU" sz="2000" b="1" kern="1200" dirty="0"/>
        </a:p>
      </dsp:txBody>
      <dsp:txXfrm>
        <a:off x="4032446" y="0"/>
        <a:ext cx="4502047" cy="180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17A6-53A2-4A43-B060-260D5520752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CF1BD-007B-4EE7-BB60-62DE0FB1E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CF1BD-007B-4EE7-BB60-62DE0FB1EFB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CF1BD-007B-4EE7-BB60-62DE0FB1EFB7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56992"/>
            <a:ext cx="7772400" cy="18722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4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Интенсивная терапия при диабетических комах.</a:t>
            </a:r>
            <a:endParaRPr lang="ru-RU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908720"/>
            <a:ext cx="7772400" cy="201622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64560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Box 4"/>
          <p:cNvSpPr txBox="1"/>
          <p:nvPr/>
        </p:nvSpPr>
        <p:spPr>
          <a:xfrm>
            <a:off x="3633132" y="5661248"/>
            <a:ext cx="55108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Выполнил:</a:t>
            </a:r>
          </a:p>
          <a:p>
            <a:r>
              <a:rPr lang="ru-RU" sz="2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врач-ординатор </a:t>
            </a:r>
            <a:r>
              <a:rPr lang="ru-RU" sz="2800" b="1" dirty="0" err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Бурдинский</a:t>
            </a:r>
            <a:r>
              <a:rPr lang="ru-RU" sz="2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В.В.</a:t>
            </a:r>
            <a:endParaRPr lang="ru-RU" sz="2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4294967295"/>
          </p:nvPr>
        </p:nvGraphicFramePr>
        <p:xfrm>
          <a:off x="1252538" y="5273675"/>
          <a:ext cx="7891462" cy="158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99592" y="4941168"/>
            <a:ext cx="4879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Скорость 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регидратации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: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0"/>
            <a:ext cx="66967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Регидратация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0,9% раствор хлорида натрия (при уровне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+ плазмы менее 150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мэкв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0,45% раствор хлорида натрия (гипотонический) (при уровне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+ плазмы &gt; 150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мэкв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При гликемии ниже 14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ммоль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 – 5-10% раствор глюкозы (предпочтительно 10%), возможно вместе с физ. раствором;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Коллоидные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плазмозаменители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(при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гиповолемии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– систолическое АД ниже 80 мм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рт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. ст. или ЦВД ниже 4 мм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водн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. ст.).</a:t>
            </a:r>
          </a:p>
          <a:p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243408"/>
            <a:ext cx="7498080" cy="98072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инсулинотерапия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322128" cy="58326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548680"/>
          <a:ext cx="896448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171400"/>
            <a:ext cx="749808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Важно!!!!!!!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764704"/>
          <a:ext cx="825012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964488" cy="77809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Восстановление электролитных нарушений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8178112" cy="6336704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</a:rPr>
              <a:t>Гипокалиемия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/>
              <a:t>– в/</a:t>
            </a:r>
            <a:r>
              <a:rPr lang="ru-RU" sz="2800" b="1" i="1" dirty="0" err="1" smtClean="0"/>
              <a:t>в</a:t>
            </a:r>
            <a:r>
              <a:rPr lang="ru-RU" sz="2800" b="1" i="1" dirty="0" smtClean="0"/>
              <a:t> введение </a:t>
            </a:r>
            <a:r>
              <a:rPr lang="en-US" sz="2800" b="1" i="1" dirty="0" err="1" smtClean="0"/>
              <a:t>KCl</a:t>
            </a:r>
            <a:r>
              <a:rPr lang="ru-RU" sz="2800" b="1" i="1" dirty="0" smtClean="0"/>
              <a:t>, одновременно с началом инсулинотерапии.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r>
              <a:rPr lang="ru-RU" sz="2400" b="1" i="1" dirty="0" err="1" smtClean="0">
                <a:solidFill>
                  <a:srgbClr val="002060"/>
                </a:solidFill>
              </a:rPr>
              <a:t>Гипофосфатемия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/>
              <a:t>– </a:t>
            </a:r>
            <a:r>
              <a:rPr lang="en-US" sz="2400" b="1" i="1" dirty="0" smtClean="0"/>
              <a:t>P </a:t>
            </a:r>
            <a:r>
              <a:rPr lang="ru-RU" sz="2400" b="1" i="1" dirty="0" smtClean="0"/>
              <a:t>плазмы ниже 0,5 </a:t>
            </a:r>
            <a:r>
              <a:rPr lang="ru-RU" sz="2400" b="1" i="1" dirty="0" err="1" smtClean="0"/>
              <a:t>ммоль</a:t>
            </a:r>
            <a:r>
              <a:rPr lang="ru-RU" sz="2400" b="1" i="1" dirty="0" smtClean="0"/>
              <a:t>/л. Вводят фосфат калия + изотонический </a:t>
            </a:r>
            <a:r>
              <a:rPr lang="ru-RU" sz="2400" b="1" i="1" dirty="0" err="1" smtClean="0"/>
              <a:t>р-р</a:t>
            </a:r>
            <a:r>
              <a:rPr lang="ru-RU" sz="2400" b="1" i="1" dirty="0" smtClean="0"/>
              <a:t> фосфата натрия со скоростью 7-10 </a:t>
            </a:r>
            <a:r>
              <a:rPr lang="ru-RU" sz="2400" b="1" i="1" dirty="0" err="1" smtClean="0"/>
              <a:t>ммоль</a:t>
            </a:r>
            <a:r>
              <a:rPr lang="ru-RU" sz="2400" b="1" i="1" dirty="0" smtClean="0"/>
              <a:t>/ч; общая потребность в Р = 40-50 </a:t>
            </a:r>
            <a:r>
              <a:rPr lang="ru-RU" sz="2400" b="1" i="1" dirty="0" err="1" smtClean="0"/>
              <a:t>ммоль</a:t>
            </a:r>
            <a:r>
              <a:rPr lang="ru-RU" sz="2400" b="1" i="1" dirty="0" smtClean="0"/>
              <a:t>.</a:t>
            </a:r>
          </a:p>
          <a:p>
            <a:r>
              <a:rPr lang="ru-RU" sz="2400" b="1" i="1" dirty="0" err="1" smtClean="0">
                <a:solidFill>
                  <a:srgbClr val="002060"/>
                </a:solidFill>
              </a:rPr>
              <a:t>Гипомагниемия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/>
              <a:t>– в/</a:t>
            </a:r>
            <a:r>
              <a:rPr lang="ru-RU" sz="2400" b="1" i="1" dirty="0" err="1" smtClean="0"/>
              <a:t>в</a:t>
            </a:r>
            <a:r>
              <a:rPr lang="ru-RU" sz="2400" b="1" i="1" dirty="0" smtClean="0"/>
              <a:t> введение 10 мл 20% </a:t>
            </a:r>
            <a:r>
              <a:rPr lang="ru-RU" sz="2400" b="1" i="1" dirty="0" err="1" smtClean="0"/>
              <a:t>р-ра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MgSO4 </a:t>
            </a:r>
            <a:r>
              <a:rPr lang="ru-RU" sz="2400" b="1" i="1" dirty="0" smtClean="0"/>
              <a:t>в течении 10-30 мин.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539552" y="4509120"/>
            <a:ext cx="360040" cy="2160240"/>
          </a:xfrm>
          <a:prstGeom prst="leftBrace">
            <a:avLst>
              <a:gd name="adj1" fmla="val 9582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5082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редко</a:t>
            </a:r>
            <a:endParaRPr lang="ru-RU" sz="28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1427480"/>
          <a:ext cx="7704856" cy="2895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155604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Калиемия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</a:p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мэкв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/л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Скорость в</a:t>
                      </a:r>
                      <a:r>
                        <a:rPr lang="en-US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ведения</a:t>
                      </a:r>
                      <a:r>
                        <a:rPr lang="en-US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000" i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KCl</a:t>
                      </a:r>
                      <a:r>
                        <a:rPr lang="en-US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расчете на сухое вещество, г/ч </a:t>
                      </a:r>
                      <a:endParaRPr lang="ru-RU" sz="200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Без учета </a:t>
                      </a:r>
                      <a:r>
                        <a:rPr lang="ru-RU" b="1" dirty="0" err="1" smtClean="0"/>
                        <a:t>рН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 </a:t>
                      </a:r>
                      <a:r>
                        <a:rPr lang="ru-RU" b="1" dirty="0" err="1" smtClean="0"/>
                        <a:t>рН</a:t>
                      </a:r>
                      <a:r>
                        <a:rPr lang="ru-RU" b="1" baseline="0" dirty="0" smtClean="0"/>
                        <a:t> &lt; 7,1</a:t>
                      </a:r>
                      <a:endParaRPr lang="ru-RU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 </a:t>
                      </a:r>
                      <a:r>
                        <a:rPr lang="ru-RU" b="1" dirty="0" err="1" smtClean="0"/>
                        <a:t>рН</a:t>
                      </a:r>
                      <a:r>
                        <a:rPr lang="ru-RU" b="1" dirty="0" smtClean="0"/>
                        <a:t> &gt; 7,1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&lt; 3,0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2,5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3,0-3,9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2,5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4,0-4,9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1,5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1,2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5,0-5,9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1,5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&gt; 6,0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вводят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вводят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вводят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682168" cy="112474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Коррекция метаболического ацидоза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59046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Этиологическое лечение – инсулинотерапия!!!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Патогенетическое – введение 4% раствора </a:t>
            </a:r>
            <a:r>
              <a:rPr lang="en-US" sz="2800" b="1" i="1" dirty="0" err="1" smtClean="0"/>
              <a:t>NaHCO</a:t>
            </a:r>
            <a:r>
              <a:rPr lang="en-US" sz="2800" b="1" i="1" dirty="0" smtClean="0">
                <a:latin typeface="Corbel"/>
              </a:rPr>
              <a:t>₃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в/</a:t>
            </a:r>
            <a:r>
              <a:rPr lang="ru-RU" sz="2800" b="1" i="1" dirty="0" err="1" smtClean="0"/>
              <a:t>в</a:t>
            </a:r>
            <a:r>
              <a:rPr lang="ru-RU" sz="2800" b="1" i="1" dirty="0" smtClean="0"/>
              <a:t> кап из расчета 2,5 мл/кг фактической массы тела.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Требуется дополнительное введение </a:t>
            </a:r>
            <a:r>
              <a:rPr 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KCl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количестве 1,5 – 2,0 г (из расчета на сухое </a:t>
            </a:r>
            <a:r>
              <a:rPr lang="ru-RU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в-во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)!!!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/>
          </a:p>
        </p:txBody>
      </p:sp>
      <p:sp>
        <p:nvSpPr>
          <p:cNvPr id="5" name="Пятно 1 4"/>
          <p:cNvSpPr/>
          <p:nvPr/>
        </p:nvSpPr>
        <p:spPr>
          <a:xfrm>
            <a:off x="2411760" y="2132856"/>
            <a:ext cx="5112568" cy="1440160"/>
          </a:xfrm>
          <a:prstGeom prst="irregularSeal1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u="sng" dirty="0" smtClean="0"/>
              <a:t>Показания:</a:t>
            </a:r>
            <a:endParaRPr lang="ru-RU" sz="3600" b="1" i="1" u="sng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573016"/>
            <a:ext cx="8640960" cy="1562472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рН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крови менее 7,0;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Уровень стандартного бикарбоната &lt; 5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ммоль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/л;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933688" cy="85010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Осложнения диабетического </a:t>
            </a:r>
            <a:r>
              <a:rPr lang="ru-RU" sz="32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кетоацидоза</a:t>
            </a:r>
            <a:endParaRPr lang="ru-RU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20689"/>
          <a:ext cx="8964488" cy="6153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8392"/>
                <a:gridCol w="5436096"/>
              </a:tblGrid>
              <a:tr h="47383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осложнение</a:t>
                      </a:r>
                      <a:endParaRPr lang="ru-RU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Клиника</a:t>
                      </a:r>
                      <a:endParaRPr lang="ru-RU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0"/>
                    </a:gradFill>
                  </a:tcPr>
                </a:tc>
              </a:tr>
              <a:tr h="7265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Острое расширение желудка или эрозивный гастрит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Рвота кровью или «кофейной» гущей.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99228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Отек головного мозга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Заторможенность или кома с  </a:t>
                      </a:r>
                      <a:r>
                        <a:rPr lang="ru-RU" sz="2000" b="1" dirty="0" err="1" smtClean="0"/>
                        <a:t>неврологичес</a:t>
                      </a:r>
                      <a:r>
                        <a:rPr lang="ru-RU" sz="2000" b="1" dirty="0" smtClean="0"/>
                        <a:t>-</a:t>
                      </a:r>
                      <a:r>
                        <a:rPr lang="ru-RU" sz="2000" b="1" baseline="0" dirty="0" smtClean="0"/>
                        <a:t> кой симптоматикой, или без нее.</a:t>
                      </a:r>
                      <a:r>
                        <a:rPr lang="ru-RU" sz="2000" b="1" dirty="0" smtClean="0"/>
                        <a:t> 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410656"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гиперкалиемия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Остановка сердца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7265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гипогликемия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Адренергическая или неврологическая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симптоматика,кетоз</a:t>
                      </a:r>
                      <a:r>
                        <a:rPr lang="ru-RU" sz="2000" b="1" baseline="0" dirty="0" smtClean="0"/>
                        <a:t>.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410656"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гипокалиемия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Аритмии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6945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Инфаркт</a:t>
                      </a:r>
                      <a:r>
                        <a:rPr lang="ru-RU" sz="2000" b="1" baseline="0" dirty="0" smtClean="0"/>
                        <a:t> миокарда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Боль в груди, гипотензия, изменения на ЭКГ.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7265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РДС</a:t>
                      </a:r>
                      <a:r>
                        <a:rPr lang="ru-RU" sz="2000" b="1" baseline="0" dirty="0" smtClean="0"/>
                        <a:t> взрослых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Гипоксемия без признаков пневмонии, ХОБЛ</a:t>
                      </a:r>
                      <a:r>
                        <a:rPr lang="ru-RU" sz="2000" b="1" baseline="0" dirty="0" smtClean="0"/>
                        <a:t> или СН.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99228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Сосудистый тромбоз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Картина, похожая на инсульт или признаки ишемии тканей вне нервной</a:t>
                      </a:r>
                      <a:r>
                        <a:rPr lang="ru-RU" sz="2000" b="1" baseline="0" dirty="0" smtClean="0"/>
                        <a:t> системы.</a:t>
                      </a:r>
                      <a:endParaRPr lang="ru-RU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864096"/>
          </a:xfrm>
        </p:spPr>
        <p:txBody>
          <a:bodyPr>
            <a:noAutofit/>
          </a:bodyPr>
          <a:lstStyle/>
          <a:p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Гиперосмолярная</a:t>
            </a: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некетоацидотическая</a:t>
            </a: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кома-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64096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682168" cy="1944216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893445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Выноска со стрелкой вниз 7"/>
          <p:cNvSpPr/>
          <p:nvPr/>
        </p:nvSpPr>
        <p:spPr>
          <a:xfrm>
            <a:off x="899592" y="0"/>
            <a:ext cx="7416824" cy="980728"/>
          </a:xfrm>
          <a:prstGeom prst="downArrowCallou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</a:rPr>
              <a:t>Основные причины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087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Выраженная относительная инсулиновая недостаточность + резкая дегидратация.</a:t>
            </a:r>
            <a:endParaRPr lang="ru-RU" sz="28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Регидратация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:</a:t>
            </a:r>
            <a:endParaRPr lang="ru-RU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При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Na+ 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более 165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мэкв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 вводим 2% раствор глюкозы (солевые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р-ры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противопоказаны);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При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Na+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145-165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мэкв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 вводим 0,45% раствор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NaCl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При снижении уровня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Na+ 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 145 и &lt;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мэкв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 вводим 0,9% раствор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NaCl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При снижении гликемии до 13-14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ммоль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 – продолжают 5%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р-ром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глюкозы. </a:t>
            </a:r>
          </a:p>
          <a:p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5" name="Содержимое 10"/>
          <p:cNvGraphicFramePr>
            <a:graphicFrameLocks/>
          </p:cNvGraphicFramePr>
          <p:nvPr/>
        </p:nvGraphicFramePr>
        <p:xfrm>
          <a:off x="-252536" y="4149080"/>
          <a:ext cx="957706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573016"/>
            <a:ext cx="5461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Скорость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регидратации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: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23528" y="-243408"/>
            <a:ext cx="6408712" cy="24340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perspectiveAbove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95736" y="4653136"/>
            <a:ext cx="6601402" cy="2204864"/>
          </a:xfrm>
        </p:spPr>
        <p:txBody>
          <a:bodyPr>
            <a:normAutofit/>
            <a:scene3d>
              <a:camera prst="perspectiveFront"/>
              <a:lightRig rig="threePt" dir="t"/>
            </a:scene3d>
          </a:bodyPr>
          <a:lstStyle/>
          <a:p>
            <a:endParaRPr lang="en-US" sz="3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8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51520" y="-171400"/>
            <a:ext cx="8640960" cy="4464496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Сахарный диабет – заболевание поджелудочной железы, характеризующееся абсолютной или относительной недостаточностью инсулина, вызывающей стойкую гипергликемию как после приема пищи, так и натощак, и приводящей к поражению сосудов, нервов и патологическим изменениям различных органов и тканей.</a:t>
            </a:r>
            <a:endParaRPr lang="ru-RU" sz="26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73015"/>
            <a:ext cx="6589240" cy="32849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0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Инсулинотерапия: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764704"/>
          <a:ext cx="8568952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Лента лицом вниз 10"/>
          <p:cNvSpPr/>
          <p:nvPr/>
        </p:nvSpPr>
        <p:spPr>
          <a:xfrm>
            <a:off x="0" y="2780928"/>
            <a:ext cx="9144000" cy="1944216"/>
          </a:xfrm>
          <a:prstGeom prst="ribbon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100000" t="100000"/>
            </a:path>
            <a:tileRect r="-100000" b="-100000"/>
          </a:gradFill>
          <a:ln w="57150"/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Восстановление </a:t>
            </a:r>
            <a:r>
              <a:rPr lang="ru-RU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электро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- </a:t>
            </a:r>
            <a:r>
              <a:rPr lang="ru-RU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литного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баланса и КЩС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FF00"/>
                </a:solidFill>
              </a:rPr>
              <a:t>Так же как при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кетоацидо</a:t>
            </a:r>
            <a:r>
              <a:rPr lang="ru-RU" sz="2400" b="1" i="1" dirty="0" smtClean="0">
                <a:solidFill>
                  <a:srgbClr val="FFFF00"/>
                </a:solidFill>
              </a:rPr>
              <a:t> -   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тической</a:t>
            </a:r>
            <a:r>
              <a:rPr lang="ru-RU" sz="2400" b="1" i="1" dirty="0" smtClean="0">
                <a:solidFill>
                  <a:srgbClr val="FFFF00"/>
                </a:solidFill>
              </a:rPr>
              <a:t> коме. 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0" y="4941168"/>
            <a:ext cx="9144000" cy="1916832"/>
          </a:xfrm>
          <a:prstGeom prst="ribbon2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t="100000" r="100000"/>
            </a:path>
            <a:tileRect l="-100000" b="-100000"/>
          </a:gradFill>
          <a:ln w="57150"/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Профилактика тромбозов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FF00"/>
                </a:solidFill>
              </a:rPr>
              <a:t>  Вводят гепарин по 5000-6000 ЕД в/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</a:t>
            </a:r>
            <a:r>
              <a:rPr lang="ru-RU" sz="2400" b="1" i="1" dirty="0" smtClean="0">
                <a:solidFill>
                  <a:srgbClr val="FFFF00"/>
                </a:solidFill>
              </a:rPr>
              <a:t>   4 раза в день 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6238" y="0"/>
            <a:ext cx="749776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Лактацидотическая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кома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15616" y="764704"/>
            <a:ext cx="7632848" cy="211339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Патологическое состояние, развивающееся при увеличении продукции и/или снижении клиренса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лактата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, проявляется выраженным метаболическим ацидозом и тяжелой ССН.</a:t>
            </a:r>
          </a:p>
        </p:txBody>
      </p:sp>
      <p:sp>
        <p:nvSpPr>
          <p:cNvPr id="6" name="Овал 5"/>
          <p:cNvSpPr/>
          <p:nvPr/>
        </p:nvSpPr>
        <p:spPr>
          <a:xfrm>
            <a:off x="2483768" y="2780928"/>
            <a:ext cx="4968552" cy="4077072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Причины: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Тканевая гипоксия любой этиологии;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Нарушение функции печени и почек;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Инфекции и интоксикации;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Прием </a:t>
            </a:r>
            <a:r>
              <a:rPr lang="ru-RU" sz="2000" b="1" dirty="0" err="1" smtClean="0"/>
              <a:t>бигуанидов</a:t>
            </a:r>
            <a:r>
              <a:rPr lang="ru-RU" sz="2000" b="1" dirty="0" smtClean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1520" y="0"/>
            <a:ext cx="4608512" cy="3429000"/>
          </a:xfrm>
          <a:prstGeom prst="ellipse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Уменьшение продукции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лактата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342900" indent="-342900" algn="ctr"/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Инсулин по 2-5 ЕД/ч в/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«резинку» 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инфу</a:t>
            </a:r>
            <a:r>
              <a:rPr lang="en-US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- 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зионной</a:t>
            </a: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системы или</a:t>
            </a:r>
          </a:p>
          <a:p>
            <a:pPr marL="342900" indent="-342900"/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с помощью 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перфузора</a:t>
            </a: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с 5% </a:t>
            </a:r>
            <a:r>
              <a:rPr lang="ru-RU" sz="2000" b="1" i="1" dirty="0" err="1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р-ром</a:t>
            </a:r>
            <a:r>
              <a:rPr lang="ru-RU" sz="2000" b="1" i="1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глюкозы по 100-250 мл/ч.</a:t>
            </a:r>
            <a:endParaRPr lang="ru-RU" sz="2000" b="1" i="1" dirty="0">
              <a:solidFill>
                <a:sysClr val="windowText" lastClr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51520" y="3501008"/>
            <a:ext cx="4464496" cy="3356992"/>
          </a:xfrm>
          <a:prstGeom prst="hexagon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 startAt="3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Восстановление КЩС</a:t>
            </a:r>
          </a:p>
          <a:p>
            <a:pPr marL="342900" indent="-342900"/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ИВЛ (до снижения Ра СО₂ ниже 25-30 мм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рт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ст.);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показаниям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р-р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NaHCO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</a:rPr>
              <a:t>₃  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&gt; 50 мл 8,5% ,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однократно,в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/в кап медленно   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4860032" y="3429000"/>
            <a:ext cx="4104456" cy="3429000"/>
          </a:xfrm>
          <a:prstGeom prst="teardrop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Борьба с шоком 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гиповолемией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Коллоидные плазмозамещающие растворы;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b="1" i="1" dirty="0" err="1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Адреномиметики</a:t>
            </a:r>
            <a:r>
              <a:rPr lang="ru-RU" sz="20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2000" b="1" i="1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076056" y="116632"/>
            <a:ext cx="3816424" cy="3240360"/>
          </a:xfrm>
          <a:prstGeom prst="flowChartPreparation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 startAt="2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Удаление избытка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лактата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бигуанидов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/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гемодиализ.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Гипокликемическая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кома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Это крайнее проявление гипогликемии, развивающееся при быстром снижении уровня глюкозы крови (ниже 2,8-2,2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ммоль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/л) с последующим снижением ее в мозговой ткани.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79512" y="3068960"/>
            <a:ext cx="5436096" cy="3348514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  <a:effectLst/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Провоцирующие факторы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Нарушение диеты;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Передозировка инсулина;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Прием алкоголя;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Физические нагрузки;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Нарушение функции печени и почек </a:t>
            </a: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5796136" y="2780928"/>
            <a:ext cx="3096344" cy="3744416"/>
          </a:xfrm>
          <a:prstGeom prst="upArrowCallout">
            <a:avLst>
              <a:gd name="adj1" fmla="val 15291"/>
              <a:gd name="adj2" fmla="val 23786"/>
              <a:gd name="adj3" fmla="val 14482"/>
              <a:gd name="adj4" fmla="val 75347"/>
            </a:avLst>
          </a:prstGeom>
          <a:gradFill flip="none" rotWithShape="1">
            <a:gsLst>
              <a:gs pos="0">
                <a:srgbClr val="FF000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Выделяют:</a:t>
            </a:r>
          </a:p>
          <a:p>
            <a:pPr algn="ctr"/>
            <a:endParaRPr lang="ru-RU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Легкую гипогликемию</a:t>
            </a:r>
          </a:p>
          <a:p>
            <a:endParaRPr lang="ru-RU" sz="2400" b="1" i="1" dirty="0" smtClean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Тяжелую гипогликемию</a:t>
            </a:r>
            <a:endParaRPr lang="ru-RU" sz="2400" b="1" i="1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649379"/>
          <a:ext cx="8604448" cy="609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5148064"/>
              </a:tblGrid>
              <a:tr h="1536803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Легкая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гипогликемия (без потери сознания и не требующая помощи другого лица)</a:t>
                      </a:r>
                    </a:p>
                    <a:p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Тяжелая гипогликемия (с потерей сознания или без нее, но потребовавшая помощи другого лица</a:t>
                      </a: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448317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легкоусвояемых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углеводов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кол­ве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1-2 ХЕ: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 , или мед, или варенье (1-1,5 столовых ложки), или 200 мл сладкого фруктового сока, или 100 мл лимонада, или 4-5 больших таблеток глюкозы, или 2-4 шоколадные конфеты.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гипогликемия вызвана инсулином продленного действия, то дополнительно съесть 1-2 ХЕ медленно усвояемых углеводов (кусок хлеба, 2 столовые ложки каши и т. д.).</a:t>
                      </a:r>
                    </a:p>
                    <a:p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В/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струйное введение 40% раствора глюкозы 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20 до 100 мл, до полного восстановления сознания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либо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/к или в/м введение 1 мл раствора глюкагона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отсутствии восстановления сознания после в/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введения 100 мл 40% раствора глюкозы - начать в/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кап введение 5-10% раствора глюкозы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Если гипогликемическая кома вызвана передозировкой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пероральных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сахароснижаю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щих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препаратов с большой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ностью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действия, особенно у пожилых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при нарушении функции почек, в/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капельное введение 5-10% раствора глюкозы продолжаем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нормализации уровня гликемии .</a:t>
                      </a:r>
                      <a:endParaRPr lang="ru-RU" sz="1800" b="1" i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-171400"/>
            <a:ext cx="306411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лечение</a:t>
            </a:r>
            <a:endParaRPr lang="ru-RU" sz="4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98072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Критерии дифференциальной диагностики диабетических ком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980730"/>
          <a:ext cx="8539160" cy="46805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07832"/>
                <a:gridCol w="1707832"/>
                <a:gridCol w="1707832"/>
                <a:gridCol w="1707832"/>
                <a:gridCol w="1707832"/>
              </a:tblGrid>
              <a:tr h="79373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Кетоацидоти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ческая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Лактацидоти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ческая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Гиперосмолярная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Гипогликеми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ческая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79373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Гипергликемия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  </a:t>
                      </a: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  <a:p>
                      <a:r>
                        <a:rPr lang="ru-RU" b="1" dirty="0" smtClean="0"/>
                        <a:t>до 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 - - -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</a:tr>
              <a:tr h="459862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Кетонемия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 или 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0 до 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0 до</a:t>
                      </a:r>
                      <a:r>
                        <a:rPr lang="ru-RU" b="1" baseline="0" dirty="0" smtClean="0"/>
                        <a:t> 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459862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рН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---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---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  – до 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</a:tr>
              <a:tr h="45986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Уровень </a:t>
                      </a:r>
                      <a:r>
                        <a:rPr lang="en-US" b="1" i="1" dirty="0" smtClean="0"/>
                        <a:t>Na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</a:t>
                      </a:r>
                      <a:r>
                        <a:rPr lang="ru-RU" b="1" baseline="0" dirty="0" smtClean="0"/>
                        <a:t>-  </a:t>
                      </a:r>
                      <a:r>
                        <a:rPr lang="ru-RU" b="1" dirty="0" smtClean="0"/>
                        <a:t>или </a:t>
                      </a:r>
                      <a:r>
                        <a:rPr lang="en-US" b="1" dirty="0" smtClean="0"/>
                        <a:t>N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- Или  </a:t>
                      </a: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 </a:t>
                      </a:r>
                      <a:r>
                        <a:rPr lang="en-US" b="1" dirty="0" smtClean="0"/>
                        <a:t>N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до 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45986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Мочевина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 </a:t>
                      </a:r>
                      <a:r>
                        <a:rPr lang="en-US" b="1" dirty="0" smtClean="0"/>
                        <a:t>N</a:t>
                      </a:r>
                      <a:r>
                        <a:rPr lang="ru-RU" b="1" dirty="0" smtClean="0"/>
                        <a:t> до 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+ до 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</a:tr>
              <a:tr h="79373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Избыток </a:t>
                      </a:r>
                      <a:r>
                        <a:rPr lang="ru-RU" b="1" i="1" dirty="0" err="1" smtClean="0"/>
                        <a:t>лактата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+++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0</a:t>
                      </a:r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45986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ОЦК</a:t>
                      </a:r>
                      <a:endParaRPr lang="ru-RU" b="1" i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---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--- или </a:t>
                      </a:r>
                      <a:r>
                        <a:rPr lang="en-US" b="1" dirty="0" smtClean="0"/>
                        <a:t>N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---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</a:t>
                      </a:r>
                      <a:endParaRPr lang="ru-RU" b="1" dirty="0" smtClean="0"/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5661248"/>
            <a:ext cx="28083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Примечание:</a:t>
            </a:r>
          </a:p>
          <a:p>
            <a:r>
              <a:rPr lang="en-US" b="1" dirty="0" smtClean="0"/>
              <a:t>N</a:t>
            </a:r>
            <a:r>
              <a:rPr lang="ru-RU" b="1" dirty="0" smtClean="0"/>
              <a:t> – норма;</a:t>
            </a:r>
          </a:p>
          <a:p>
            <a:r>
              <a:rPr lang="ru-RU" b="1" dirty="0" smtClean="0"/>
              <a:t>(+) – степень повышения;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949280"/>
            <a:ext cx="302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(-) – степень снижения;</a:t>
            </a:r>
          </a:p>
          <a:p>
            <a:r>
              <a:rPr lang="ru-RU" b="1" dirty="0" smtClean="0"/>
              <a:t>0 – отрицательная реакция.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1143000"/>
          </a:xfrm>
          <a:scene3d>
            <a:camera prst="perspectiveContrastingRightFacing"/>
            <a:lightRig rig="threePt" dir="t"/>
          </a:scene3d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5176837" cy="3038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628800"/>
          </a:xfrm>
        </p:spPr>
        <p:txBody>
          <a:bodyPr>
            <a:noAutofit/>
          </a:bodyPr>
          <a:lstStyle/>
          <a:p>
            <a:pPr marL="342900" indent="-34290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выделяют две основные патогенетические формы диабета: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диабет 1 – го типа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диабет 2 – го типа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772816"/>
          <a:ext cx="7499350" cy="4785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49675"/>
                <a:gridCol w="3749675"/>
              </a:tblGrid>
              <a:tr h="26112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ИЗСД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ИНСД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61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причины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2367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dirty="0" smtClean="0"/>
                        <a:t>Деструкция </a:t>
                      </a:r>
                      <a:r>
                        <a:rPr lang="ru-RU" sz="2000" b="1" i="1" dirty="0" err="1" smtClean="0"/>
                        <a:t>островковой</a:t>
                      </a:r>
                      <a:r>
                        <a:rPr lang="ru-RU" sz="2000" b="1" i="1" dirty="0" smtClean="0"/>
                        <a:t> ткани поджелудочной железы;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dirty="0" smtClean="0"/>
                        <a:t>АТ и сенсибилизированные лимфоциты;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dirty="0" smtClean="0"/>
                        <a:t>Острый</a:t>
                      </a:r>
                      <a:r>
                        <a:rPr lang="ru-RU" sz="2000" b="1" i="1" baseline="0" dirty="0" smtClean="0"/>
                        <a:t> или хронический панкреатит;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baseline="0" dirty="0" smtClean="0"/>
                        <a:t>Удаление поджелудочной железы.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dirty="0" smtClean="0"/>
                        <a:t>Уменьшение числа рецепторов к инсулину</a:t>
                      </a:r>
                      <a:r>
                        <a:rPr lang="ru-RU" sz="2000" b="1" i="1" baseline="0" dirty="0" smtClean="0"/>
                        <a:t> в </a:t>
                      </a:r>
                      <a:r>
                        <a:rPr lang="ru-RU" sz="2000" b="1" i="1" baseline="0" dirty="0" err="1" smtClean="0"/>
                        <a:t>инсулинзависимых</a:t>
                      </a:r>
                      <a:r>
                        <a:rPr lang="ru-RU" sz="2000" b="1" i="1" baseline="0" dirty="0" smtClean="0"/>
                        <a:t> тканях;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baseline="0" dirty="0" smtClean="0"/>
                        <a:t>Разрушение или блокада инсулиновых рецепторов АТ;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baseline="0" dirty="0" err="1" smtClean="0"/>
                        <a:t>Пострецепторный</a:t>
                      </a:r>
                      <a:r>
                        <a:rPr lang="ru-RU" sz="2000" b="1" i="1" baseline="0" dirty="0" smtClean="0"/>
                        <a:t> блок эффекта инсулина;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b="1" i="1" baseline="0" dirty="0" smtClean="0"/>
                        <a:t>Повышение зависимости В-клеток от стимуляторов продукции инсулина.</a:t>
                      </a: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261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Дефицит инсулина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12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абсолютный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относительный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Продолжение таблицы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692693"/>
          <a:ext cx="7931398" cy="61653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5699"/>
                <a:gridCol w="3965699"/>
              </a:tblGrid>
              <a:tr h="52845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ИЗСД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ИНСД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579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АТ к В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– клеткам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0297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В 60 – 85 % случаев в начале заболевания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Менее чем в 5 % случаев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579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заболеваемость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99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smtClean="0"/>
                        <a:t>0,2 – 0,5 %(оба пола</a:t>
                      </a:r>
                      <a:r>
                        <a:rPr lang="ru-RU" sz="2000" b="1" i="1" baseline="0" dirty="0" smtClean="0"/>
                        <a:t> одинаково</a:t>
                      </a:r>
                      <a:r>
                        <a:rPr lang="ru-RU" sz="2000" b="1" i="1" dirty="0" smtClean="0"/>
                        <a:t>)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smtClean="0"/>
                        <a:t>2</a:t>
                      </a:r>
                      <a:r>
                        <a:rPr lang="en-US" sz="2000" b="1" i="1" dirty="0" smtClean="0"/>
                        <a:t>-</a:t>
                      </a:r>
                      <a:r>
                        <a:rPr lang="ru-RU" sz="2000" b="1" i="1" dirty="0" smtClean="0"/>
                        <a:t> 4%(женщины болеют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ru-RU" sz="2000" b="1" i="1" dirty="0" smtClean="0"/>
                        <a:t>чаще)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579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Возраст к началу заболевания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99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Чаще до 20 лет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Чаще старше</a:t>
                      </a:r>
                      <a:r>
                        <a:rPr lang="ru-RU" sz="2000" b="1" i="1" baseline="0" dirty="0" smtClean="0"/>
                        <a:t> 30 лет</a:t>
                      </a:r>
                      <a:r>
                        <a:rPr lang="ru-RU" sz="2000" b="1" i="1" dirty="0" smtClean="0"/>
                        <a:t> 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579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Масса тела к началу заболевания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799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smtClean="0"/>
                        <a:t>Чаще снижена или нормальная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Чаще избыточна ( у 80%)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579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Течение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62601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smtClean="0"/>
                        <a:t>Нестабильное, склонное к </a:t>
                      </a:r>
                      <a:r>
                        <a:rPr lang="ru-RU" sz="2000" b="1" i="1" dirty="0" err="1" smtClean="0"/>
                        <a:t>кетоацидозу</a:t>
                      </a:r>
                      <a:r>
                        <a:rPr lang="ru-RU" sz="2000" b="1" i="1" dirty="0" smtClean="0"/>
                        <a:t> и </a:t>
                      </a:r>
                      <a:r>
                        <a:rPr lang="ru-RU" sz="2000" b="1" i="1" dirty="0" err="1" smtClean="0"/>
                        <a:t>кетоацидотической</a:t>
                      </a:r>
                      <a:r>
                        <a:rPr lang="ru-RU" sz="2000" b="1" i="1" dirty="0" smtClean="0"/>
                        <a:t> коме.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smtClean="0"/>
                        <a:t>Относительно стабильное, </a:t>
                      </a:r>
                      <a:r>
                        <a:rPr lang="ru-RU" sz="2000" b="1" i="1" dirty="0" err="1" smtClean="0"/>
                        <a:t>кетоацидоз</a:t>
                      </a:r>
                      <a:r>
                        <a:rPr lang="ru-RU" sz="2000" b="1" i="1" dirty="0" smtClean="0"/>
                        <a:t> редко, чаще на фоне стресса.</a:t>
                      </a:r>
                      <a:endParaRPr lang="ru-RU" sz="2000" b="1" i="1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611560" cy="626469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патогенез</a:t>
            </a:r>
            <a:endParaRPr lang="ru-RU" sz="44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16000"/>
          </a:blip>
          <a:srcRect/>
          <a:stretch>
            <a:fillRect/>
          </a:stretch>
        </p:blipFill>
        <p:spPr bwMode="auto">
          <a:xfrm>
            <a:off x="971600" y="0"/>
            <a:ext cx="7992888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863350" cy="69269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2"/>
                </a:solidFill>
              </a:rPr>
              <a:t>Острые осложнения сахарного диабета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124744"/>
            <a:ext cx="5881322" cy="5733256"/>
          </a:xfrm>
          <a:scene3d>
            <a:camera prst="orthographicFront">
              <a:rot lat="0" lon="1200000" rev="0"/>
            </a:camera>
            <a:lightRig rig="threePt" dir="t"/>
          </a:scene3d>
        </p:spPr>
        <p:txBody>
          <a:bodyPr>
            <a:normAutofit/>
          </a:bodyPr>
          <a:lstStyle/>
          <a:p>
            <a:endParaRPr lang="ru-RU" sz="2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660232" y="2492896"/>
            <a:ext cx="576064" cy="936104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3660000">
            <a:off x="2816752" y="2503679"/>
            <a:ext cx="576064" cy="936104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780000">
            <a:off x="3025859" y="3978936"/>
            <a:ext cx="576064" cy="1476000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085184"/>
            <a:ext cx="2843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Диабетическая </a:t>
            </a:r>
            <a:r>
              <a:rPr lang="ru-RU" sz="2400" b="1" i="1" dirty="0" err="1" smtClean="0"/>
              <a:t>кетоацидотическая</a:t>
            </a:r>
            <a:r>
              <a:rPr lang="ru-RU" sz="2400" b="1" i="1" dirty="0" smtClean="0"/>
              <a:t> кома;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4128" y="5013176"/>
            <a:ext cx="3059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Диабетическая </a:t>
            </a:r>
            <a:r>
              <a:rPr lang="ru-RU" sz="2400" b="1" i="1" dirty="0" err="1" smtClean="0"/>
              <a:t>гиперосмолярная</a:t>
            </a:r>
            <a:r>
              <a:rPr lang="ru-RU" sz="2400" b="1" i="1" dirty="0" smtClean="0"/>
              <a:t> кома;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9792" y="5657671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Диабетическая </a:t>
            </a:r>
            <a:r>
              <a:rPr lang="ru-RU" sz="2400" b="1" i="1" dirty="0" err="1" smtClean="0"/>
              <a:t>лактоцидемическая</a:t>
            </a:r>
            <a:r>
              <a:rPr lang="ru-RU" sz="2400" b="1" i="1" dirty="0" smtClean="0"/>
              <a:t> кома.</a:t>
            </a:r>
          </a:p>
        </p:txBody>
      </p:sp>
      <p:sp>
        <p:nvSpPr>
          <p:cNvPr id="21" name="Лента лицом вверх 20"/>
          <p:cNvSpPr/>
          <p:nvPr/>
        </p:nvSpPr>
        <p:spPr>
          <a:xfrm>
            <a:off x="755576" y="836712"/>
            <a:ext cx="7848872" cy="1656184"/>
          </a:xfrm>
          <a:prstGeom prst="ribbon2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Выделяют две разновидности комы: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28498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гипергликемические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3660000">
            <a:off x="2816751" y="2503679"/>
            <a:ext cx="576064" cy="936104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3660000">
            <a:off x="2816752" y="2503679"/>
            <a:ext cx="576064" cy="936104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76057" y="3212976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гипогликемическая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-1680000">
            <a:off x="4821198" y="3691755"/>
            <a:ext cx="576064" cy="1512000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3660000">
            <a:off x="944544" y="3943840"/>
            <a:ext cx="576064" cy="936104"/>
          </a:xfrm>
          <a:prstGeom prst="straightConnector1">
            <a:avLst/>
          </a:prstGeom>
          <a:ln w="69850" cap="flat" cmpd="sng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  <a:tailEnd type="arrow"/>
          </a:ln>
          <a:effectLst/>
          <a:scene3d>
            <a:camera prst="orthographicFront"/>
            <a:lightRig rig="soft" dir="t"/>
          </a:scene3d>
          <a:sp3d extrusionH="76200" contourW="12700" prstMaterial="matte">
            <a:bevelT w="69850" prst="convex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80920" cy="1296144"/>
          </a:xfrm>
        </p:spPr>
        <p:txBody>
          <a:bodyPr/>
          <a:lstStyle/>
          <a:p>
            <a:r>
              <a:rPr lang="ru-RU" dirty="0" err="1" smtClean="0"/>
              <a:t>Кетоацидотическая</a:t>
            </a:r>
            <a:r>
              <a:rPr lang="ru-RU" dirty="0" smtClean="0"/>
              <a:t> кома 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260648"/>
            <a:ext cx="6400800" cy="2520280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 острое осложнение СД, обусловленное инсулиновой недостаточностью с последующим отравлением организма, в первую очередь ЦНС, кетоновыми телами, обезвоживанием, нарушением КОС в сторону ацидоза и тяжелой гипоксией тканей. </a:t>
            </a:r>
            <a:endParaRPr lang="ru-RU" sz="24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6096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332656"/>
          <a:ext cx="749935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528" y="188640"/>
          <a:ext cx="857947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4161</TotalTime>
  <Words>1680</Words>
  <Application>Microsoft Office PowerPoint</Application>
  <PresentationFormat>Экран (4:3)</PresentationFormat>
  <Paragraphs>295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Интенсивная терапия при диабетических комах.</vt:lpstr>
      <vt:lpstr>Слайд 2</vt:lpstr>
      <vt:lpstr>выделяют две основные патогенетические формы диабета: диабет 1 – го типа диабет 2 – го типа</vt:lpstr>
      <vt:lpstr>Продолжение таблицы</vt:lpstr>
      <vt:lpstr>патогенез</vt:lpstr>
      <vt:lpstr>Острые осложнения сахарного диабета</vt:lpstr>
      <vt:lpstr>Кетоацидотическая кома - </vt:lpstr>
      <vt:lpstr>Слайд 8</vt:lpstr>
      <vt:lpstr>Слайд 9</vt:lpstr>
      <vt:lpstr>Слайд 10</vt:lpstr>
      <vt:lpstr>инсулинотерапия</vt:lpstr>
      <vt:lpstr>Важно!!!!!!!</vt:lpstr>
      <vt:lpstr>Восстановление электролитных нарушений</vt:lpstr>
      <vt:lpstr>Коррекция метаболического ацидоза</vt:lpstr>
      <vt:lpstr>Осложнения диабетического кетоацидоза</vt:lpstr>
      <vt:lpstr>Гиперосмолярная некетоацидотическая кома-</vt:lpstr>
      <vt:lpstr> </vt:lpstr>
      <vt:lpstr>Слайд 18</vt:lpstr>
      <vt:lpstr>Слайд 19</vt:lpstr>
      <vt:lpstr>Слайд 20</vt:lpstr>
      <vt:lpstr>Лактацидотическая кома</vt:lpstr>
      <vt:lpstr>Слайд 22</vt:lpstr>
      <vt:lpstr>Слайд 23</vt:lpstr>
      <vt:lpstr>Гипокликемическая кома</vt:lpstr>
      <vt:lpstr>Слайд 25</vt:lpstr>
      <vt:lpstr>Критерии дифференциальной диагностики диабетических ком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Интенсивная терапия при диабетических комах.</dc:title>
  <cp:lastModifiedBy>Loner-XP</cp:lastModifiedBy>
  <cp:revision>349</cp:revision>
  <dcterms:modified xsi:type="dcterms:W3CDTF">2012-06-05T09:43:55Z</dcterms:modified>
</cp:coreProperties>
</file>